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2" r:id="rId3"/>
    <p:sldId id="257" r:id="rId4"/>
    <p:sldId id="258" r:id="rId5"/>
    <p:sldId id="259" r:id="rId6"/>
    <p:sldId id="260" r:id="rId7"/>
    <p:sldId id="261" r:id="rId8"/>
    <p:sldId id="283" r:id="rId9"/>
    <p:sldId id="262" r:id="rId10"/>
    <p:sldId id="263" r:id="rId11"/>
    <p:sldId id="281" r:id="rId12"/>
    <p:sldId id="265" r:id="rId13"/>
    <p:sldId id="266" r:id="rId14"/>
    <p:sldId id="268"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269"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12.03.2020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32656"/>
            <a:ext cx="7772400" cy="792087"/>
          </a:xfrm>
        </p:spPr>
        <p:txBody>
          <a:bodyPr>
            <a:noAutofit/>
          </a:bodyPr>
          <a:lstStyle/>
          <a:p>
            <a:r>
              <a:rPr lang="ru-RU" sz="4800" dirty="0" smtClean="0"/>
              <a:t>Уважаемые читатели</a:t>
            </a:r>
            <a:endParaRPr lang="ru-RU" sz="4800" dirty="0"/>
          </a:p>
        </p:txBody>
      </p:sp>
      <p:sp>
        <p:nvSpPr>
          <p:cNvPr id="3" name="Подзаголовок 2"/>
          <p:cNvSpPr>
            <a:spLocks noGrp="1"/>
          </p:cNvSpPr>
          <p:nvPr>
            <p:ph type="subTitle" idx="1"/>
          </p:nvPr>
        </p:nvSpPr>
        <p:spPr>
          <a:xfrm>
            <a:off x="755576" y="1196752"/>
            <a:ext cx="7632848" cy="5256584"/>
          </a:xfrm>
        </p:spPr>
        <p:txBody>
          <a:bodyPr>
            <a:normAutofit fontScale="70000" lnSpcReduction="20000"/>
          </a:bodyPr>
          <a:lstStyle/>
          <a:p>
            <a:r>
              <a:rPr lang="ru-RU" sz="3400" dirty="0" smtClean="0">
                <a:solidFill>
                  <a:schemeClr val="tx1"/>
                </a:solidFill>
                <a:latin typeface="Times New Roman" pitchFamily="18" charset="0"/>
                <a:cs typeface="Times New Roman" pitchFamily="18" charset="0"/>
              </a:rPr>
              <a:t>Библиотека ХТИ - филиала СФУ отдел «Абонемент» представляет вашему вниманию обзор литературы по теме</a:t>
            </a:r>
          </a:p>
          <a:p>
            <a:r>
              <a:rPr lang="ru-RU" sz="3400" dirty="0" smtClean="0">
                <a:solidFill>
                  <a:schemeClr val="tx1"/>
                </a:solidFill>
                <a:latin typeface="Times New Roman" pitchFamily="18" charset="0"/>
                <a:cs typeface="Times New Roman" pitchFamily="18" charset="0"/>
              </a:rPr>
              <a:t>«</a:t>
            </a:r>
            <a:r>
              <a:rPr lang="ru-RU" sz="3400" dirty="0" smtClean="0">
                <a:latin typeface="Times New Roman" pitchFamily="18" charset="0"/>
                <a:cs typeface="Times New Roman" pitchFamily="18" charset="0"/>
              </a:rPr>
              <a:t>Уверенные шаги на пути к успеху</a:t>
            </a:r>
            <a:r>
              <a:rPr lang="ru-RU" sz="3400" dirty="0" smtClean="0">
                <a:solidFill>
                  <a:schemeClr val="tx1"/>
                </a:solidFill>
                <a:latin typeface="Times New Roman" pitchFamily="18" charset="0"/>
                <a:cs typeface="Times New Roman" pitchFamily="18" charset="0"/>
              </a:rPr>
              <a:t>».</a:t>
            </a:r>
          </a:p>
          <a:p>
            <a:r>
              <a:rPr lang="ru-RU" sz="3400" dirty="0" smtClean="0">
                <a:solidFill>
                  <a:schemeClr val="tx1"/>
                </a:solidFill>
                <a:latin typeface="Times New Roman" pitchFamily="18" charset="0"/>
                <a:cs typeface="Times New Roman" pitchFamily="18" charset="0"/>
              </a:rPr>
              <a:t>Представленный материал содержит  </a:t>
            </a:r>
            <a:r>
              <a:rPr lang="ru-RU" sz="3400" dirty="0" smtClean="0">
                <a:latin typeface="Times New Roman" pitchFamily="18" charset="0"/>
                <a:cs typeface="Times New Roman" pitchFamily="18" charset="0"/>
              </a:rPr>
              <a:t>36</a:t>
            </a:r>
            <a:r>
              <a:rPr lang="ru-RU" sz="3400" dirty="0" smtClean="0">
                <a:solidFill>
                  <a:schemeClr val="tx1"/>
                </a:solidFill>
                <a:latin typeface="Times New Roman" pitchFamily="18" charset="0"/>
                <a:cs typeface="Times New Roman" pitchFamily="18" charset="0"/>
              </a:rPr>
              <a:t> </a:t>
            </a:r>
            <a:r>
              <a:rPr lang="ru-RU" sz="3400" dirty="0" smtClean="0">
                <a:solidFill>
                  <a:schemeClr val="tx1"/>
                </a:solidFill>
                <a:latin typeface="Times New Roman" pitchFamily="18" charset="0"/>
                <a:cs typeface="Times New Roman" pitchFamily="18" charset="0"/>
              </a:rPr>
              <a:t>библиографических описаний документов.</a:t>
            </a:r>
          </a:p>
          <a:p>
            <a:r>
              <a:rPr lang="ru-RU" sz="3400" dirty="0" smtClean="0">
                <a:solidFill>
                  <a:schemeClr val="tx1"/>
                </a:solidFill>
                <a:latin typeface="Times New Roman" pitchFamily="18" charset="0"/>
                <a:cs typeface="Times New Roman" pitchFamily="18" charset="0"/>
              </a:rPr>
              <a:t>Хронологический охват обзора </a:t>
            </a:r>
            <a:r>
              <a:rPr lang="ru-RU" sz="3400" smtClean="0">
                <a:solidFill>
                  <a:schemeClr val="tx1"/>
                </a:solidFill>
                <a:latin typeface="Times New Roman" pitchFamily="18" charset="0"/>
                <a:cs typeface="Times New Roman" pitchFamily="18" charset="0"/>
              </a:rPr>
              <a:t>с </a:t>
            </a:r>
            <a:r>
              <a:rPr lang="ru-RU" sz="3400" smtClean="0">
                <a:latin typeface="Times New Roman" pitchFamily="18" charset="0"/>
                <a:cs typeface="Times New Roman" pitchFamily="18" charset="0"/>
              </a:rPr>
              <a:t>1993</a:t>
            </a:r>
            <a:r>
              <a:rPr lang="ru-RU" sz="3400" smtClean="0">
                <a:solidFill>
                  <a:schemeClr val="tx1"/>
                </a:solidFill>
                <a:latin typeface="Times New Roman" pitchFamily="18" charset="0"/>
                <a:cs typeface="Times New Roman" pitchFamily="18" charset="0"/>
              </a:rPr>
              <a:t> </a:t>
            </a:r>
            <a:r>
              <a:rPr lang="ru-RU" sz="3400" dirty="0" smtClean="0">
                <a:solidFill>
                  <a:schemeClr val="tx1"/>
                </a:solidFill>
                <a:latin typeface="Times New Roman" pitchFamily="18" charset="0"/>
                <a:cs typeface="Times New Roman" pitchFamily="18" charset="0"/>
              </a:rPr>
              <a:t>года </a:t>
            </a:r>
            <a:r>
              <a:rPr lang="ru-RU" sz="3400" smtClean="0">
                <a:solidFill>
                  <a:schemeClr val="tx1"/>
                </a:solidFill>
                <a:latin typeface="Times New Roman" pitchFamily="18" charset="0"/>
                <a:cs typeface="Times New Roman" pitchFamily="18" charset="0"/>
              </a:rPr>
              <a:t>по </a:t>
            </a:r>
            <a:r>
              <a:rPr lang="ru-RU" sz="3400" smtClean="0">
                <a:solidFill>
                  <a:schemeClr val="tx1"/>
                </a:solidFill>
                <a:latin typeface="Times New Roman" pitchFamily="18" charset="0"/>
                <a:cs typeface="Times New Roman" pitchFamily="18" charset="0"/>
              </a:rPr>
              <a:t>2016 </a:t>
            </a:r>
            <a:r>
              <a:rPr lang="ru-RU" sz="3400" dirty="0" smtClean="0">
                <a:solidFill>
                  <a:schemeClr val="tx1"/>
                </a:solidFill>
                <a:latin typeface="Times New Roman" pitchFamily="18" charset="0"/>
                <a:cs typeface="Times New Roman" pitchFamily="18" charset="0"/>
              </a:rPr>
              <a:t>год.</a:t>
            </a:r>
          </a:p>
          <a:p>
            <a:r>
              <a:rPr lang="ru-RU" sz="3400" dirty="0" smtClean="0">
                <a:solidFill>
                  <a:schemeClr val="tx1"/>
                </a:solidFill>
                <a:latin typeface="Times New Roman" pitchFamily="18" charset="0"/>
                <a:cs typeface="Times New Roman" pitchFamily="18" charset="0"/>
              </a:rPr>
              <a:t>Библиографическое описание составлено в соответствии с Межгосударственным стандартом </a:t>
            </a:r>
          </a:p>
          <a:p>
            <a:r>
              <a:rPr lang="ru-RU" sz="3400" dirty="0" smtClean="0">
                <a:solidFill>
                  <a:schemeClr val="tx1"/>
                </a:solidFill>
                <a:latin typeface="Times New Roman" pitchFamily="18" charset="0"/>
                <a:cs typeface="Times New Roman" pitchFamily="18" charset="0"/>
              </a:rPr>
              <a:t>ГОСТ 7.1-2003 «Библиографическая запись. Библиографическое описание. Общие требования и правила составления».</a:t>
            </a:r>
          </a:p>
          <a:p>
            <a:r>
              <a:rPr lang="ru-RU" sz="3400" dirty="0" smtClean="0">
                <a:solidFill>
                  <a:schemeClr val="tx1"/>
                </a:solidFill>
                <a:latin typeface="Times New Roman" pitchFamily="18" charset="0"/>
                <a:cs typeface="Times New Roman" pitchFamily="18" charset="0"/>
              </a:rPr>
              <a:t>Представленную литературу вы сможете получить посетив отдел «Абонемент» библиотеки ХТИ</a:t>
            </a:r>
            <a:r>
              <a:rPr lang="en-US" sz="3400" dirty="0" smtClean="0">
                <a:solidFill>
                  <a:schemeClr val="tx1"/>
                </a:solidFill>
                <a:latin typeface="Times New Roman" pitchFamily="18" charset="0"/>
                <a:cs typeface="Times New Roman" pitchFamily="18" charset="0"/>
              </a:rPr>
              <a:t> </a:t>
            </a:r>
            <a:r>
              <a:rPr lang="ru-RU" sz="3400" dirty="0" smtClean="0">
                <a:solidFill>
                  <a:schemeClr val="tx1"/>
                </a:solidFill>
                <a:latin typeface="Times New Roman" pitchFamily="18" charset="0"/>
                <a:cs typeface="Times New Roman" pitchFamily="18" charset="0"/>
              </a:rPr>
              <a:t>-</a:t>
            </a:r>
            <a:r>
              <a:rPr lang="en-US" sz="3400" dirty="0" smtClean="0">
                <a:solidFill>
                  <a:schemeClr val="tx1"/>
                </a:solidFill>
                <a:latin typeface="Times New Roman" pitchFamily="18" charset="0"/>
                <a:cs typeface="Times New Roman" pitchFamily="18" charset="0"/>
              </a:rPr>
              <a:t> </a:t>
            </a:r>
            <a:r>
              <a:rPr lang="ru-RU" sz="3400" dirty="0" smtClean="0">
                <a:solidFill>
                  <a:schemeClr val="tx1"/>
                </a:solidFill>
                <a:latin typeface="Times New Roman" pitchFamily="18" charset="0"/>
                <a:cs typeface="Times New Roman" pitchFamily="18" charset="0"/>
              </a:rPr>
              <a:t>филиала СФУ, в корпусе «Б» по адресу: ул. Комарова, 15 (2 этаж), аудитория № 202</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204864"/>
            <a:ext cx="2376264" cy="1584176"/>
          </a:xfrm>
        </p:spPr>
        <p:txBody>
          <a:bodyPr/>
          <a:lstStyle/>
          <a:p>
            <a:endParaRPr lang="ru-RU" dirty="0"/>
          </a:p>
        </p:txBody>
      </p:sp>
      <p:sp>
        <p:nvSpPr>
          <p:cNvPr id="3" name="Содержимое 2"/>
          <p:cNvSpPr>
            <a:spLocks noGrp="1"/>
          </p:cNvSpPr>
          <p:nvPr>
            <p:ph idx="1"/>
          </p:nvPr>
        </p:nvSpPr>
        <p:spPr>
          <a:xfrm>
            <a:off x="4355976" y="332656"/>
            <a:ext cx="4330824" cy="5976704"/>
          </a:xfrm>
        </p:spPr>
        <p:txBody>
          <a:bodyPr>
            <a:normAutofit/>
          </a:bodyPr>
          <a:lstStyle/>
          <a:p>
            <a:endParaRPr lang="ru-RU" dirty="0" smtClean="0"/>
          </a:p>
          <a:p>
            <a:r>
              <a:rPr lang="ru-RU" sz="1800" dirty="0" smtClean="0"/>
              <a:t>65.291.2я73</a:t>
            </a:r>
          </a:p>
          <a:p>
            <a:r>
              <a:rPr lang="ru-RU" sz="1800" dirty="0" smtClean="0"/>
              <a:t>И 85</a:t>
            </a:r>
          </a:p>
          <a:p>
            <a:r>
              <a:rPr lang="ru-RU" sz="1800" dirty="0" smtClean="0"/>
              <a:t> Исаченко  И. И. </a:t>
            </a:r>
          </a:p>
          <a:p>
            <a:r>
              <a:rPr lang="ru-RU" sz="1800" dirty="0" smtClean="0"/>
              <a:t>Основы </a:t>
            </a:r>
            <a:r>
              <a:rPr lang="ru-RU" sz="1800" dirty="0" err="1" smtClean="0"/>
              <a:t>самоменеджмента</a:t>
            </a:r>
            <a:r>
              <a:rPr lang="ru-RU" sz="1800" dirty="0" smtClean="0"/>
              <a:t> : учебник / И. И. Исаченко. - М. : ИНФРА-М, 2016. - 312 с. : ил. - (Высшее образование)</a:t>
            </a:r>
          </a:p>
          <a:p>
            <a:r>
              <a:rPr lang="ru-RU" sz="1800" dirty="0" smtClean="0"/>
              <a:t> Аннотация: Дается целостное представление о сущности </a:t>
            </a:r>
            <a:r>
              <a:rPr lang="ru-RU" sz="1800" dirty="0" err="1" smtClean="0"/>
              <a:t>самоменеджмента</a:t>
            </a:r>
            <a:r>
              <a:rPr lang="ru-RU" sz="1800" dirty="0" smtClean="0"/>
              <a:t>, его функциях, целях, применяемых техниках.</a:t>
            </a:r>
          </a:p>
          <a:p>
            <a:r>
              <a:rPr lang="ru-RU" sz="1800" dirty="0" smtClean="0"/>
              <a:t>Экземпляры: всего:30 - </a:t>
            </a:r>
            <a:r>
              <a:rPr lang="ru-RU" sz="1800" dirty="0" err="1" smtClean="0"/>
              <a:t>Чз</a:t>
            </a:r>
            <a:r>
              <a:rPr lang="ru-RU" sz="1800" dirty="0" smtClean="0"/>
              <a:t> №1(2), №3(28).</a:t>
            </a:r>
          </a:p>
          <a:p>
            <a:r>
              <a:rPr lang="ru-RU" sz="1800" dirty="0" smtClean="0"/>
              <a:t> </a:t>
            </a:r>
          </a:p>
          <a:p>
            <a:r>
              <a:rPr lang="ru-RU" sz="1800" dirty="0" smtClean="0"/>
              <a:t> </a:t>
            </a:r>
          </a:p>
          <a:p>
            <a:pPr>
              <a:buNone/>
            </a:pPr>
            <a:endParaRPr lang="ru-RU" dirty="0" smtClean="0"/>
          </a:p>
          <a:p>
            <a:pPr>
              <a:buNone/>
            </a:pPr>
            <a:endParaRPr lang="ru-RU" dirty="0"/>
          </a:p>
        </p:txBody>
      </p:sp>
      <p:pic>
        <p:nvPicPr>
          <p:cNvPr id="7170" name="Picture 2" descr="C:\Users\bibl2\Desktop\1.jpg"/>
          <p:cNvPicPr>
            <a:picLocks noChangeAspect="1" noChangeArrowheads="1"/>
          </p:cNvPicPr>
          <p:nvPr/>
        </p:nvPicPr>
        <p:blipFill>
          <a:blip r:embed="rId2" cstate="print"/>
          <a:srcRect/>
          <a:stretch>
            <a:fillRect/>
          </a:stretch>
        </p:blipFill>
        <p:spPr bwMode="auto">
          <a:xfrm>
            <a:off x="971600" y="836712"/>
            <a:ext cx="2520280" cy="43924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556792"/>
            <a:ext cx="2160240" cy="1440160"/>
          </a:xfrm>
        </p:spPr>
        <p:txBody>
          <a:bodyPr/>
          <a:lstStyle/>
          <a:p>
            <a:endParaRPr lang="ru-RU" dirty="0"/>
          </a:p>
        </p:txBody>
      </p:sp>
      <p:sp>
        <p:nvSpPr>
          <p:cNvPr id="3" name="Содержимое 2"/>
          <p:cNvSpPr>
            <a:spLocks noGrp="1"/>
          </p:cNvSpPr>
          <p:nvPr>
            <p:ph idx="1"/>
          </p:nvPr>
        </p:nvSpPr>
        <p:spPr>
          <a:xfrm>
            <a:off x="4139952" y="260648"/>
            <a:ext cx="4546848" cy="6048712"/>
          </a:xfrm>
        </p:spPr>
        <p:txBody>
          <a:bodyPr>
            <a:normAutofit fontScale="25000" lnSpcReduction="20000"/>
          </a:bodyPr>
          <a:lstStyle/>
          <a:p>
            <a:r>
              <a:rPr lang="ru-RU" sz="7200" dirty="0" smtClean="0"/>
              <a:t>65.291.823</a:t>
            </a:r>
          </a:p>
          <a:p>
            <a:r>
              <a:rPr lang="ru-RU" sz="7200" dirty="0" smtClean="0"/>
              <a:t>К 55</a:t>
            </a:r>
          </a:p>
          <a:p>
            <a:r>
              <a:rPr lang="ru-RU" sz="7200" dirty="0" err="1" smtClean="0"/>
              <a:t>Кобаяси</a:t>
            </a:r>
            <a:r>
              <a:rPr lang="ru-RU" sz="7200" dirty="0" smtClean="0"/>
              <a:t> И. </a:t>
            </a:r>
          </a:p>
          <a:p>
            <a:r>
              <a:rPr lang="ru-RU" sz="7200" dirty="0" smtClean="0"/>
              <a:t>20 ключей к совершенствованию бизнеса : практическая программа революционных преобразований на предприятиях/ пер. с японского / И. </a:t>
            </a:r>
            <a:r>
              <a:rPr lang="ru-RU" sz="7200" dirty="0" err="1" smtClean="0"/>
              <a:t>Кобаяси</a:t>
            </a:r>
            <a:r>
              <a:rPr lang="ru-RU" sz="7200" dirty="0" smtClean="0"/>
              <a:t>. - М. : Стандарты и качество, 2006. - 248 с. : ил</a:t>
            </a:r>
          </a:p>
          <a:p>
            <a:r>
              <a:rPr lang="ru-RU" sz="7200" dirty="0" smtClean="0"/>
              <a:t>Аннотация: В книге описана разработанная автором методология повышения эффективности производства - Практическая программа революционных преобразований на предприятиях (ППРПП), а также известная, как программа "20 ключей". Автор предлагает четкий алгоритм действий, направленных на решение фундаментальных проблем производства продукции и предоставления услуг. </a:t>
            </a:r>
          </a:p>
          <a:p>
            <a:r>
              <a:rPr lang="ru-RU" sz="7200" dirty="0" smtClean="0"/>
              <a:t> Экземпляры: всего:1 - №3(1)</a:t>
            </a:r>
          </a:p>
          <a:p>
            <a:endParaRPr lang="ru-RU" sz="7200" dirty="0" smtClean="0"/>
          </a:p>
          <a:p>
            <a:r>
              <a:rPr lang="ru-RU" sz="7200" dirty="0" smtClean="0"/>
              <a:t> </a:t>
            </a:r>
          </a:p>
          <a:p>
            <a:r>
              <a:rPr lang="ru-RU" dirty="0" smtClean="0"/>
              <a:t> </a:t>
            </a:r>
          </a:p>
          <a:p>
            <a:pPr>
              <a:buNone/>
            </a:pPr>
            <a:endParaRPr lang="ru-RU" dirty="0"/>
          </a:p>
        </p:txBody>
      </p:sp>
      <p:pic>
        <p:nvPicPr>
          <p:cNvPr id="5121" name="Picture 1" descr="C:\Users\bibl2\Desktop\1.jpg"/>
          <p:cNvPicPr>
            <a:picLocks noChangeAspect="1" noChangeArrowheads="1"/>
          </p:cNvPicPr>
          <p:nvPr/>
        </p:nvPicPr>
        <p:blipFill>
          <a:blip r:embed="rId2" cstate="print"/>
          <a:srcRect/>
          <a:stretch>
            <a:fillRect/>
          </a:stretch>
        </p:blipFill>
        <p:spPr bwMode="auto">
          <a:xfrm>
            <a:off x="755576" y="692696"/>
            <a:ext cx="2520280" cy="417646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556792"/>
            <a:ext cx="1728192" cy="1440160"/>
          </a:xfrm>
        </p:spPr>
        <p:txBody>
          <a:bodyPr/>
          <a:lstStyle/>
          <a:p>
            <a:endParaRPr lang="ru-RU" dirty="0"/>
          </a:p>
        </p:txBody>
      </p:sp>
      <p:sp>
        <p:nvSpPr>
          <p:cNvPr id="3" name="Содержимое 2"/>
          <p:cNvSpPr>
            <a:spLocks noGrp="1"/>
          </p:cNvSpPr>
          <p:nvPr>
            <p:ph idx="1"/>
          </p:nvPr>
        </p:nvSpPr>
        <p:spPr>
          <a:xfrm>
            <a:off x="4644008" y="332656"/>
            <a:ext cx="4042792" cy="5976704"/>
          </a:xfrm>
        </p:spPr>
        <p:txBody>
          <a:bodyPr>
            <a:normAutofit fontScale="62500" lnSpcReduction="20000"/>
          </a:bodyPr>
          <a:lstStyle/>
          <a:p>
            <a:r>
              <a:rPr lang="ru-RU" dirty="0" smtClean="0"/>
              <a:t>65.291.6я73</a:t>
            </a:r>
          </a:p>
          <a:p>
            <a:r>
              <a:rPr lang="ru-RU" dirty="0" smtClean="0"/>
              <a:t>К 63</a:t>
            </a:r>
          </a:p>
          <a:p>
            <a:r>
              <a:rPr lang="ru-RU" dirty="0" smtClean="0"/>
              <a:t>Комаров  Е. И. </a:t>
            </a:r>
          </a:p>
          <a:p>
            <a:r>
              <a:rPr lang="ru-RU" dirty="0" smtClean="0"/>
              <a:t>Результативный </a:t>
            </a:r>
            <a:r>
              <a:rPr lang="ru-RU" dirty="0" err="1" smtClean="0"/>
              <a:t>самоменеджмент</a:t>
            </a:r>
            <a:r>
              <a:rPr lang="ru-RU" dirty="0" smtClean="0"/>
              <a:t> : учебное пособие / Е. И. Комаров. - М. : РИОР, 2012. - 133 с. - (Президентская программа подготовки управленческих кадров)</a:t>
            </a:r>
          </a:p>
          <a:p>
            <a:r>
              <a:rPr lang="ru-RU" dirty="0" smtClean="0"/>
              <a:t>Аннотация: Рассматриваются такие проблемы, как самоуправление и </a:t>
            </a:r>
            <a:r>
              <a:rPr lang="ru-RU" dirty="0" err="1" smtClean="0"/>
              <a:t>самоорганизованность</a:t>
            </a:r>
            <a:r>
              <a:rPr lang="ru-RU" dirty="0" smtClean="0"/>
              <a:t>, использование времени и самовосстановление. Показываются возможности проявления талантов и самообразования, </a:t>
            </a:r>
            <a:r>
              <a:rPr lang="ru-RU" dirty="0" err="1" smtClean="0"/>
              <a:t>креативности</a:t>
            </a:r>
            <a:r>
              <a:rPr lang="ru-RU" dirty="0" smtClean="0"/>
              <a:t> и эффективных межличностных коммуникаций. </a:t>
            </a:r>
          </a:p>
          <a:p>
            <a:r>
              <a:rPr lang="ru-RU" dirty="0" smtClean="0"/>
              <a:t> Экземпляры: всего:12 - №3(12)</a:t>
            </a:r>
          </a:p>
          <a:p>
            <a:endParaRPr lang="ru-RU" dirty="0" smtClean="0"/>
          </a:p>
          <a:p>
            <a:r>
              <a:rPr lang="ru-RU" dirty="0" smtClean="0"/>
              <a:t> </a:t>
            </a:r>
          </a:p>
          <a:p>
            <a:r>
              <a:rPr lang="ru-RU" dirty="0" smtClean="0"/>
              <a:t> </a:t>
            </a:r>
          </a:p>
          <a:p>
            <a:pPr>
              <a:buNone/>
            </a:pPr>
            <a:endParaRPr lang="ru-RU" dirty="0"/>
          </a:p>
        </p:txBody>
      </p:sp>
      <p:pic>
        <p:nvPicPr>
          <p:cNvPr id="4097" name="Picture 1" descr="C:\Users\bibl2\Desktop\1.jpg"/>
          <p:cNvPicPr>
            <a:picLocks noChangeAspect="1" noChangeArrowheads="1"/>
          </p:cNvPicPr>
          <p:nvPr/>
        </p:nvPicPr>
        <p:blipFill>
          <a:blip r:embed="rId2" cstate="print"/>
          <a:srcRect/>
          <a:stretch>
            <a:fillRect/>
          </a:stretch>
        </p:blipFill>
        <p:spPr bwMode="auto">
          <a:xfrm>
            <a:off x="1475656" y="908720"/>
            <a:ext cx="2232248" cy="42484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556792"/>
            <a:ext cx="2232248" cy="1656184"/>
          </a:xfrm>
        </p:spPr>
        <p:txBody>
          <a:bodyPr/>
          <a:lstStyle/>
          <a:p>
            <a:endParaRPr lang="ru-RU" dirty="0"/>
          </a:p>
        </p:txBody>
      </p:sp>
      <p:sp>
        <p:nvSpPr>
          <p:cNvPr id="3" name="Содержимое 2"/>
          <p:cNvSpPr>
            <a:spLocks noGrp="1"/>
          </p:cNvSpPr>
          <p:nvPr>
            <p:ph idx="1"/>
          </p:nvPr>
        </p:nvSpPr>
        <p:spPr>
          <a:xfrm>
            <a:off x="4716016" y="332656"/>
            <a:ext cx="3960440" cy="5976664"/>
          </a:xfrm>
        </p:spPr>
        <p:txBody>
          <a:bodyPr>
            <a:normAutofit fontScale="77500" lnSpcReduction="20000"/>
          </a:bodyPr>
          <a:lstStyle/>
          <a:p>
            <a:r>
              <a:rPr lang="ru-RU" sz="2300" dirty="0" smtClean="0"/>
              <a:t>88.5я73</a:t>
            </a:r>
          </a:p>
          <a:p>
            <a:r>
              <a:rPr lang="ru-RU" sz="2300" dirty="0" smtClean="0"/>
              <a:t>К 64</a:t>
            </a:r>
          </a:p>
          <a:p>
            <a:r>
              <a:rPr lang="ru-RU" sz="2300" dirty="0" err="1" smtClean="0"/>
              <a:t>Коноваленко</a:t>
            </a:r>
            <a:r>
              <a:rPr lang="ru-RU" sz="2300" dirty="0" smtClean="0"/>
              <a:t>  В. А. </a:t>
            </a:r>
          </a:p>
          <a:p>
            <a:r>
              <a:rPr lang="ru-RU" sz="2300" dirty="0" smtClean="0"/>
              <a:t>Психология менеджмента. Теория и практика : учебник для бакалавров.; допущено УМО высшего образования / В. А. </a:t>
            </a:r>
            <a:r>
              <a:rPr lang="ru-RU" sz="2300" dirty="0" err="1" smtClean="0"/>
              <a:t>Коноваленко</a:t>
            </a:r>
            <a:r>
              <a:rPr lang="ru-RU" sz="2300" dirty="0" smtClean="0"/>
              <a:t>, М. Ю. </a:t>
            </a:r>
            <a:r>
              <a:rPr lang="ru-RU" sz="2300" dirty="0" err="1" smtClean="0"/>
              <a:t>Коноваленко</a:t>
            </a:r>
            <a:r>
              <a:rPr lang="ru-RU" sz="2300" dirty="0" smtClean="0"/>
              <a:t>, А. А. Соломатин. - М. : </a:t>
            </a:r>
            <a:r>
              <a:rPr lang="ru-RU" sz="2300" dirty="0" err="1" smtClean="0"/>
              <a:t>Юрайт</a:t>
            </a:r>
            <a:r>
              <a:rPr lang="ru-RU" sz="2300" dirty="0" smtClean="0"/>
              <a:t>, 2014. - 368 с. - (Серия: Бакалавр. Базовый курс)</a:t>
            </a:r>
          </a:p>
          <a:p>
            <a:r>
              <a:rPr lang="ru-RU" sz="2300" dirty="0" smtClean="0"/>
              <a:t>Аннотация: Рассматриваются различные аспекты психологии менеджмента, имеющие прежде всего прикладное значение. </a:t>
            </a:r>
          </a:p>
          <a:p>
            <a:r>
              <a:rPr lang="ru-RU" sz="2300" dirty="0" smtClean="0"/>
              <a:t> Экземпляры: всего:43 - №3(43)</a:t>
            </a:r>
          </a:p>
          <a:p>
            <a:endParaRPr lang="ru-RU" sz="2300" dirty="0" smtClean="0"/>
          </a:p>
          <a:p>
            <a:r>
              <a:rPr lang="ru-RU" sz="2300" dirty="0" smtClean="0"/>
              <a:t> </a:t>
            </a:r>
          </a:p>
          <a:p>
            <a:r>
              <a:rPr lang="ru-RU" dirty="0" smtClean="0"/>
              <a:t> </a:t>
            </a:r>
            <a:endParaRPr lang="ru-RU" dirty="0"/>
          </a:p>
        </p:txBody>
      </p:sp>
      <p:pic>
        <p:nvPicPr>
          <p:cNvPr id="3073" name="Picture 1" descr="C:\Users\bibl2\Desktop\1.jpg"/>
          <p:cNvPicPr>
            <a:picLocks noChangeAspect="1" noChangeArrowheads="1"/>
          </p:cNvPicPr>
          <p:nvPr/>
        </p:nvPicPr>
        <p:blipFill>
          <a:blip r:embed="rId2" cstate="print"/>
          <a:srcRect/>
          <a:stretch>
            <a:fillRect/>
          </a:stretch>
        </p:blipFill>
        <p:spPr bwMode="auto">
          <a:xfrm>
            <a:off x="1331640" y="1196752"/>
            <a:ext cx="2448272" cy="41044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844824"/>
            <a:ext cx="2016224" cy="1368152"/>
          </a:xfrm>
        </p:spPr>
        <p:txBody>
          <a:bodyPr/>
          <a:lstStyle/>
          <a:p>
            <a:endParaRPr lang="ru-RU" dirty="0"/>
          </a:p>
        </p:txBody>
      </p:sp>
      <p:sp>
        <p:nvSpPr>
          <p:cNvPr id="3" name="Содержимое 2"/>
          <p:cNvSpPr>
            <a:spLocks noGrp="1"/>
          </p:cNvSpPr>
          <p:nvPr>
            <p:ph idx="1"/>
          </p:nvPr>
        </p:nvSpPr>
        <p:spPr>
          <a:xfrm>
            <a:off x="4644008" y="332656"/>
            <a:ext cx="4042792" cy="6048672"/>
          </a:xfrm>
        </p:spPr>
        <p:txBody>
          <a:bodyPr>
            <a:noAutofit/>
          </a:bodyPr>
          <a:lstStyle/>
          <a:p>
            <a:r>
              <a:rPr lang="ru-RU" sz="1800" dirty="0" smtClean="0"/>
              <a:t>88.5я73</a:t>
            </a:r>
          </a:p>
          <a:p>
            <a:r>
              <a:rPr lang="ru-RU" sz="1800" dirty="0" smtClean="0"/>
              <a:t>К 64</a:t>
            </a:r>
          </a:p>
          <a:p>
            <a:r>
              <a:rPr lang="ru-RU" sz="1800" dirty="0" smtClean="0"/>
              <a:t> </a:t>
            </a:r>
            <a:r>
              <a:rPr lang="ru-RU" sz="1800" dirty="0" err="1" smtClean="0"/>
              <a:t>Коноваленко</a:t>
            </a:r>
            <a:r>
              <a:rPr lang="ru-RU" sz="1800" dirty="0" smtClean="0"/>
              <a:t>  В. А. </a:t>
            </a:r>
          </a:p>
          <a:p>
            <a:r>
              <a:rPr lang="ru-RU" sz="1800" dirty="0" smtClean="0"/>
              <a:t>Психология управления персоналом : учебник для бакалавров.; / В. А. </a:t>
            </a:r>
            <a:r>
              <a:rPr lang="ru-RU" sz="1800" dirty="0" err="1" smtClean="0"/>
              <a:t>Коноваленко</a:t>
            </a:r>
            <a:r>
              <a:rPr lang="ru-RU" sz="1800" dirty="0" smtClean="0"/>
              <a:t>, М. Ю. </a:t>
            </a:r>
            <a:r>
              <a:rPr lang="ru-RU" sz="1800" dirty="0" err="1" smtClean="0"/>
              <a:t>Коноваленко</a:t>
            </a:r>
            <a:r>
              <a:rPr lang="ru-RU" sz="1800" dirty="0" smtClean="0"/>
              <a:t>, А. А. Соломатин. - М. : </a:t>
            </a:r>
            <a:r>
              <a:rPr lang="ru-RU" sz="1800" dirty="0" err="1" smtClean="0"/>
              <a:t>Юрайт</a:t>
            </a:r>
            <a:r>
              <a:rPr lang="ru-RU" sz="1800" dirty="0" smtClean="0"/>
              <a:t>, 2014 (Красноярск). - 477 с. - (Серия: Бакалавр. Базовый курс)</a:t>
            </a:r>
          </a:p>
          <a:p>
            <a:r>
              <a:rPr lang="ru-RU" sz="1800" dirty="0" smtClean="0"/>
              <a:t>Аннотация: Рассмотрены различные аспекты психологии управления человеком, имеющие прежде всего прикладное значение. Раскрыты законы психологии, предложены правильные стратегии управления человеком  с учетом особенностей других людей.</a:t>
            </a:r>
          </a:p>
          <a:p>
            <a:r>
              <a:rPr lang="ru-RU" sz="1800" dirty="0" smtClean="0"/>
              <a:t> Экземпляры: всего:25 - №3(25)</a:t>
            </a:r>
          </a:p>
          <a:p>
            <a:r>
              <a:rPr lang="ru-RU" sz="1800" dirty="0" smtClean="0"/>
              <a:t> </a:t>
            </a:r>
          </a:p>
          <a:p>
            <a:r>
              <a:rPr lang="ru-RU" sz="1800" dirty="0" smtClean="0"/>
              <a:t> </a:t>
            </a:r>
          </a:p>
          <a:p>
            <a:pPr>
              <a:buNone/>
            </a:pPr>
            <a:endParaRPr lang="ru-RU" sz="1800" dirty="0"/>
          </a:p>
        </p:txBody>
      </p:sp>
      <p:pic>
        <p:nvPicPr>
          <p:cNvPr id="2051" name="Picture 3" descr="C:\Users\bibl2\Desktop\1.jpg"/>
          <p:cNvPicPr>
            <a:picLocks noChangeAspect="1" noChangeArrowheads="1"/>
          </p:cNvPicPr>
          <p:nvPr/>
        </p:nvPicPr>
        <p:blipFill>
          <a:blip r:embed="rId2" cstate="print"/>
          <a:srcRect/>
          <a:stretch>
            <a:fillRect/>
          </a:stretch>
        </p:blipFill>
        <p:spPr bwMode="auto">
          <a:xfrm>
            <a:off x="1547664" y="908720"/>
            <a:ext cx="2448272" cy="417646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060848"/>
            <a:ext cx="1728192" cy="2160240"/>
          </a:xfrm>
        </p:spPr>
        <p:txBody>
          <a:bodyPr/>
          <a:lstStyle/>
          <a:p>
            <a:endParaRPr lang="ru-RU" dirty="0"/>
          </a:p>
        </p:txBody>
      </p:sp>
      <p:sp>
        <p:nvSpPr>
          <p:cNvPr id="3" name="Содержимое 2"/>
          <p:cNvSpPr>
            <a:spLocks noGrp="1"/>
          </p:cNvSpPr>
          <p:nvPr>
            <p:ph idx="1"/>
          </p:nvPr>
        </p:nvSpPr>
        <p:spPr>
          <a:xfrm>
            <a:off x="4139952" y="260648"/>
            <a:ext cx="4546848" cy="6048712"/>
          </a:xfrm>
        </p:spPr>
        <p:txBody>
          <a:bodyPr>
            <a:normAutofit fontScale="62500" lnSpcReduction="20000"/>
          </a:bodyPr>
          <a:lstStyle/>
          <a:p>
            <a:r>
              <a:rPr lang="ru-RU" dirty="0" smtClean="0"/>
              <a:t>65.291.6-21</a:t>
            </a:r>
          </a:p>
          <a:p>
            <a:r>
              <a:rPr lang="ru-RU" dirty="0" smtClean="0"/>
              <a:t>К 64</a:t>
            </a:r>
          </a:p>
          <a:p>
            <a:r>
              <a:rPr lang="ru-RU" dirty="0" smtClean="0"/>
              <a:t> </a:t>
            </a:r>
            <a:r>
              <a:rPr lang="ru-RU" dirty="0" err="1" smtClean="0"/>
              <a:t>Коноваленко</a:t>
            </a:r>
            <a:r>
              <a:rPr lang="ru-RU" dirty="0" smtClean="0"/>
              <a:t> В. А. </a:t>
            </a:r>
          </a:p>
          <a:p>
            <a:r>
              <a:rPr lang="ru-RU" dirty="0" smtClean="0"/>
              <a:t>Управление персоналом - </a:t>
            </a:r>
            <a:r>
              <a:rPr lang="ru-RU" dirty="0" err="1" smtClean="0"/>
              <a:t>креативный</a:t>
            </a:r>
            <a:r>
              <a:rPr lang="ru-RU" dirty="0" smtClean="0"/>
              <a:t> менеджмент : в помощь руководителю / В. А. </a:t>
            </a:r>
            <a:r>
              <a:rPr lang="ru-RU" dirty="0" err="1" smtClean="0"/>
              <a:t>Коноваленко</a:t>
            </a:r>
            <a:r>
              <a:rPr lang="ru-RU" dirty="0" smtClean="0"/>
              <a:t>, М. Ю. </a:t>
            </a:r>
            <a:r>
              <a:rPr lang="ru-RU" dirty="0" err="1" smtClean="0"/>
              <a:t>Коноваленко</a:t>
            </a:r>
            <a:r>
              <a:rPr lang="ru-RU" dirty="0" smtClean="0"/>
              <a:t>. - М. : "Дашков и К", 2009. - 224 с.</a:t>
            </a:r>
          </a:p>
          <a:p>
            <a:r>
              <a:rPr lang="ru-RU" dirty="0" smtClean="0"/>
              <a:t>Аннотация: Рассмотрены различные стороны психологии управления. Большое значение придается </a:t>
            </a:r>
            <a:r>
              <a:rPr lang="ru-RU" dirty="0" err="1" smtClean="0"/>
              <a:t>креативному</a:t>
            </a:r>
            <a:r>
              <a:rPr lang="ru-RU" dirty="0" smtClean="0"/>
              <a:t> подходу. Опираясь на базовые психологические законы, авторы книги анализируют различные стратегии управления поведением подчиненных. Особое внимание уделено методам активизации поиска и решения творческих задач в организации.</a:t>
            </a:r>
          </a:p>
          <a:p>
            <a:r>
              <a:rPr lang="ru-RU" dirty="0" smtClean="0"/>
              <a:t> Экземпляры: всего:10 - №3(10)</a:t>
            </a:r>
          </a:p>
          <a:p>
            <a:endParaRPr lang="ru-RU" dirty="0" smtClean="0"/>
          </a:p>
          <a:p>
            <a:r>
              <a:rPr lang="ru-RU" dirty="0" smtClean="0"/>
              <a:t> </a:t>
            </a:r>
          </a:p>
          <a:p>
            <a:r>
              <a:rPr lang="ru-RU" dirty="0" smtClean="0"/>
              <a:t> </a:t>
            </a:r>
          </a:p>
          <a:p>
            <a:endParaRPr lang="ru-RU" dirty="0"/>
          </a:p>
        </p:txBody>
      </p:sp>
      <p:pic>
        <p:nvPicPr>
          <p:cNvPr id="4" name="Picture 1" descr="C:\Users\bibl2\Desktop\1.jpg"/>
          <p:cNvPicPr>
            <a:picLocks noChangeAspect="1" noChangeArrowheads="1"/>
          </p:cNvPicPr>
          <p:nvPr/>
        </p:nvPicPr>
        <p:blipFill>
          <a:blip r:embed="rId2" cstate="print"/>
          <a:srcRect/>
          <a:stretch>
            <a:fillRect/>
          </a:stretch>
        </p:blipFill>
        <p:spPr bwMode="auto">
          <a:xfrm>
            <a:off x="1475656" y="1124744"/>
            <a:ext cx="2304256" cy="3600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348880"/>
            <a:ext cx="2088232" cy="1512168"/>
          </a:xfrm>
        </p:spPr>
        <p:txBody>
          <a:bodyPr/>
          <a:lstStyle/>
          <a:p>
            <a:endParaRPr lang="ru-RU" dirty="0"/>
          </a:p>
        </p:txBody>
      </p:sp>
      <p:sp>
        <p:nvSpPr>
          <p:cNvPr id="3" name="Содержимое 2"/>
          <p:cNvSpPr>
            <a:spLocks noGrp="1"/>
          </p:cNvSpPr>
          <p:nvPr>
            <p:ph idx="1"/>
          </p:nvPr>
        </p:nvSpPr>
        <p:spPr>
          <a:xfrm>
            <a:off x="4067944" y="188640"/>
            <a:ext cx="4618856" cy="6120720"/>
          </a:xfrm>
        </p:spPr>
        <p:txBody>
          <a:bodyPr>
            <a:normAutofit/>
          </a:bodyPr>
          <a:lstStyle/>
          <a:p>
            <a:r>
              <a:rPr lang="ru-RU" sz="1800" dirty="0" smtClean="0"/>
              <a:t>88.53</a:t>
            </a:r>
          </a:p>
          <a:p>
            <a:r>
              <a:rPr lang="ru-RU" sz="1800" dirty="0" smtClean="0"/>
              <a:t>К 70</a:t>
            </a:r>
          </a:p>
          <a:p>
            <a:r>
              <a:rPr lang="ru-RU" sz="1800" dirty="0" err="1" smtClean="0"/>
              <a:t>Корягина</a:t>
            </a:r>
            <a:r>
              <a:rPr lang="ru-RU" sz="1800" dirty="0" smtClean="0"/>
              <a:t>  Н. А. </a:t>
            </a:r>
          </a:p>
          <a:p>
            <a:r>
              <a:rPr lang="ru-RU" sz="1800" dirty="0" smtClean="0"/>
              <a:t>Психология общения : учебник и практикум для академического </a:t>
            </a:r>
            <a:r>
              <a:rPr lang="ru-RU" sz="1800" dirty="0" err="1" smtClean="0"/>
              <a:t>бакалавриата</a:t>
            </a:r>
            <a:r>
              <a:rPr lang="ru-RU" sz="1800" dirty="0" smtClean="0"/>
              <a:t> / Н. А. </a:t>
            </a:r>
            <a:r>
              <a:rPr lang="ru-RU" sz="1800" dirty="0" err="1" smtClean="0"/>
              <a:t>Корягина</a:t>
            </a:r>
            <a:r>
              <a:rPr lang="ru-RU" sz="1800" dirty="0" smtClean="0"/>
              <a:t>, Н. В. Антонова, С. В. Овсянникова. - М. : </a:t>
            </a:r>
            <a:r>
              <a:rPr lang="ru-RU" sz="1800" dirty="0" err="1" smtClean="0"/>
              <a:t>Юрайт</a:t>
            </a:r>
            <a:r>
              <a:rPr lang="ru-RU" sz="1800" dirty="0" smtClean="0"/>
              <a:t>, 2014. - 440 с. - (Бакалавр. Академический курс)</a:t>
            </a:r>
          </a:p>
          <a:p>
            <a:r>
              <a:rPr lang="ru-RU" sz="1800" dirty="0" smtClean="0"/>
              <a:t>Аннотация: В учебнике рассматриваются основные теоретические и практические подходы к общению.</a:t>
            </a:r>
          </a:p>
          <a:p>
            <a:r>
              <a:rPr lang="ru-RU" sz="1800" dirty="0" smtClean="0"/>
              <a:t> Экземпляры: всего:15 - </a:t>
            </a:r>
            <a:r>
              <a:rPr lang="ru-RU" sz="1800" dirty="0" err="1" smtClean="0"/>
              <a:t>аб</a:t>
            </a:r>
            <a:r>
              <a:rPr lang="ru-RU" sz="1800" dirty="0" smtClean="0"/>
              <a:t>.(5), </a:t>
            </a:r>
            <a:r>
              <a:rPr lang="ru-RU" sz="1800" dirty="0" err="1" smtClean="0"/>
              <a:t>Чз</a:t>
            </a:r>
            <a:r>
              <a:rPr lang="ru-RU" sz="1800" dirty="0" smtClean="0"/>
              <a:t> №1(2), №3(8)</a:t>
            </a:r>
          </a:p>
          <a:p>
            <a:endParaRPr lang="ru-RU" sz="1800" dirty="0" smtClean="0"/>
          </a:p>
          <a:p>
            <a:r>
              <a:rPr lang="ru-RU" sz="1800" dirty="0" smtClean="0"/>
              <a:t> </a:t>
            </a:r>
          </a:p>
          <a:p>
            <a:r>
              <a:rPr lang="ru-RU" sz="1800" dirty="0" smtClean="0"/>
              <a:t> </a:t>
            </a:r>
          </a:p>
          <a:p>
            <a:endParaRPr lang="ru-RU" dirty="0"/>
          </a:p>
        </p:txBody>
      </p:sp>
      <p:pic>
        <p:nvPicPr>
          <p:cNvPr id="29698" name="Picture 2" descr="C:\Users\bibl2\Desktop\1.jpg"/>
          <p:cNvPicPr>
            <a:picLocks noChangeAspect="1" noChangeArrowheads="1"/>
          </p:cNvPicPr>
          <p:nvPr/>
        </p:nvPicPr>
        <p:blipFill>
          <a:blip r:embed="rId2" cstate="print"/>
          <a:srcRect/>
          <a:stretch>
            <a:fillRect/>
          </a:stretch>
        </p:blipFill>
        <p:spPr bwMode="auto">
          <a:xfrm>
            <a:off x="1403648" y="1124744"/>
            <a:ext cx="2160240" cy="388843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772816"/>
            <a:ext cx="2592288" cy="2016224"/>
          </a:xfrm>
        </p:spPr>
        <p:txBody>
          <a:bodyPr/>
          <a:lstStyle/>
          <a:p>
            <a:endParaRPr lang="ru-RU" dirty="0"/>
          </a:p>
        </p:txBody>
      </p:sp>
      <p:sp>
        <p:nvSpPr>
          <p:cNvPr id="3" name="Содержимое 2"/>
          <p:cNvSpPr>
            <a:spLocks noGrp="1"/>
          </p:cNvSpPr>
          <p:nvPr>
            <p:ph idx="1"/>
          </p:nvPr>
        </p:nvSpPr>
        <p:spPr>
          <a:xfrm>
            <a:off x="4067944" y="332656"/>
            <a:ext cx="4618856" cy="5976704"/>
          </a:xfrm>
        </p:spPr>
        <p:txBody>
          <a:bodyPr>
            <a:normAutofit fontScale="70000" lnSpcReduction="20000"/>
          </a:bodyPr>
          <a:lstStyle/>
          <a:p>
            <a:r>
              <a:rPr lang="ru-RU" sz="2600" dirty="0" smtClean="0"/>
              <a:t>88.5я73</a:t>
            </a:r>
          </a:p>
          <a:p>
            <a:r>
              <a:rPr lang="ru-RU" sz="2600" dirty="0" smtClean="0"/>
              <a:t>К 82</a:t>
            </a:r>
          </a:p>
          <a:p>
            <a:r>
              <a:rPr lang="ru-RU" sz="2600" dirty="0" smtClean="0"/>
              <a:t>Кричевский  Р. Л. </a:t>
            </a:r>
          </a:p>
          <a:p>
            <a:r>
              <a:rPr lang="ru-RU" sz="2600" dirty="0" smtClean="0"/>
              <a:t>Психология лидерства : учебное пособие / Р. Л. Кричевский. - М. : </a:t>
            </a:r>
            <a:r>
              <a:rPr lang="ru-RU" sz="2600" dirty="0" err="1" smtClean="0"/>
              <a:t>Стаут</a:t>
            </a:r>
            <a:r>
              <a:rPr lang="ru-RU" sz="2600" dirty="0" smtClean="0"/>
              <a:t>, 2007. - 542 с.</a:t>
            </a:r>
          </a:p>
          <a:p>
            <a:r>
              <a:rPr lang="ru-RU" sz="2600" dirty="0" smtClean="0"/>
              <a:t>Аннотация: Представлены данные мирового опыта разработки проблематики одной из центральных областей социальной психологии - </a:t>
            </a:r>
            <a:r>
              <a:rPr lang="ru-RU" sz="2600" dirty="0" err="1" smtClean="0"/>
              <a:t>психологии</a:t>
            </a:r>
            <a:r>
              <a:rPr lang="ru-RU" sz="2600" dirty="0" smtClean="0"/>
              <a:t> лидерства. Прослежена история становления научного знания о лидерстве, изложены современные теоретические подходы. Описаны разнообразные модели организационного лидерства и менеджерского поведения.</a:t>
            </a:r>
          </a:p>
          <a:p>
            <a:r>
              <a:rPr lang="ru-RU" sz="2600" dirty="0" smtClean="0"/>
              <a:t> Экземпляры: всего:30 - №3(30)</a:t>
            </a:r>
          </a:p>
          <a:p>
            <a:endParaRPr lang="ru-RU" dirty="0" smtClean="0"/>
          </a:p>
          <a:p>
            <a:r>
              <a:rPr lang="ru-RU" dirty="0" smtClean="0"/>
              <a:t> </a:t>
            </a:r>
          </a:p>
          <a:p>
            <a:r>
              <a:rPr lang="ru-RU" dirty="0" smtClean="0"/>
              <a:t> </a:t>
            </a:r>
          </a:p>
          <a:p>
            <a:endParaRPr lang="ru-RU" dirty="0"/>
          </a:p>
        </p:txBody>
      </p:sp>
      <p:pic>
        <p:nvPicPr>
          <p:cNvPr id="30722" name="Picture 2" descr="C:\Users\bibl2\Desktop\1.jpg"/>
          <p:cNvPicPr>
            <a:picLocks noChangeAspect="1" noChangeArrowheads="1"/>
          </p:cNvPicPr>
          <p:nvPr/>
        </p:nvPicPr>
        <p:blipFill>
          <a:blip r:embed="rId2" cstate="print"/>
          <a:srcRect/>
          <a:stretch>
            <a:fillRect/>
          </a:stretch>
        </p:blipFill>
        <p:spPr bwMode="auto">
          <a:xfrm>
            <a:off x="1043608" y="620688"/>
            <a:ext cx="2880320" cy="482453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204864"/>
            <a:ext cx="2232248" cy="1728192"/>
          </a:xfrm>
        </p:spPr>
        <p:txBody>
          <a:bodyPr/>
          <a:lstStyle/>
          <a:p>
            <a:endParaRPr lang="ru-RU" dirty="0"/>
          </a:p>
        </p:txBody>
      </p:sp>
      <p:sp>
        <p:nvSpPr>
          <p:cNvPr id="3" name="Содержимое 2"/>
          <p:cNvSpPr>
            <a:spLocks noGrp="1"/>
          </p:cNvSpPr>
          <p:nvPr>
            <p:ph idx="1"/>
          </p:nvPr>
        </p:nvSpPr>
        <p:spPr>
          <a:xfrm>
            <a:off x="4067944" y="260648"/>
            <a:ext cx="4618856" cy="6048712"/>
          </a:xfrm>
        </p:spPr>
        <p:txBody>
          <a:bodyPr>
            <a:normAutofit fontScale="62500" lnSpcReduction="20000"/>
          </a:bodyPr>
          <a:lstStyle/>
          <a:p>
            <a:r>
              <a:rPr lang="ru-RU" dirty="0" smtClean="0"/>
              <a:t>65.291.21</a:t>
            </a:r>
          </a:p>
          <a:p>
            <a:r>
              <a:rPr lang="ru-RU" dirty="0" smtClean="0"/>
              <a:t>Л 84</a:t>
            </a:r>
          </a:p>
          <a:p>
            <a:r>
              <a:rPr lang="ru-RU" dirty="0" smtClean="0"/>
              <a:t>Лукашевич</a:t>
            </a:r>
            <a:r>
              <a:rPr lang="ru-RU" dirty="0" smtClean="0"/>
              <a:t> </a:t>
            </a:r>
            <a:r>
              <a:rPr lang="ru-RU" dirty="0" smtClean="0"/>
              <a:t> Н. П. </a:t>
            </a:r>
            <a:endParaRPr lang="ru-RU" dirty="0" smtClean="0"/>
          </a:p>
          <a:p>
            <a:r>
              <a:rPr lang="ru-RU" dirty="0" err="1" smtClean="0"/>
              <a:t>Самоменеджмент</a:t>
            </a:r>
            <a:r>
              <a:rPr lang="ru-RU" dirty="0" smtClean="0"/>
              <a:t>. Теория и практика : учебник / Н. П. Лукашевич. - Киев : Ника - Центр, 2007. - 344 с.</a:t>
            </a:r>
          </a:p>
          <a:p>
            <a:r>
              <a:rPr lang="ru-RU" dirty="0" smtClean="0"/>
              <a:t>Аннотация</a:t>
            </a:r>
            <a:r>
              <a:rPr lang="ru-RU" dirty="0" smtClean="0"/>
              <a:t>: рассмотрены теоретические основы </a:t>
            </a:r>
            <a:r>
              <a:rPr lang="ru-RU" dirty="0" err="1" smtClean="0"/>
              <a:t>самоменеджмента</a:t>
            </a:r>
            <a:r>
              <a:rPr lang="ru-RU" dirty="0" smtClean="0"/>
              <a:t>, проанализированы его основные теоретические концепции, сущность, функции и этапы, исследована его природа, обоснована адаптивно - развивающая концепция. Предложена система социальных технологий, практических методик </a:t>
            </a:r>
            <a:r>
              <a:rPr lang="ru-RU" dirty="0" err="1" smtClean="0"/>
              <a:t>самоменеджмента</a:t>
            </a:r>
            <a:r>
              <a:rPr lang="ru-RU" dirty="0" smtClean="0"/>
              <a:t> в виде Практикумов для каждого этапа деловой карьеры.</a:t>
            </a:r>
          </a:p>
          <a:p>
            <a:r>
              <a:rPr lang="ru-RU" dirty="0" smtClean="0"/>
              <a:t>Экземпляры</a:t>
            </a:r>
            <a:r>
              <a:rPr lang="ru-RU" dirty="0" smtClean="0"/>
              <a:t>: всего:40 - №3(40)</a:t>
            </a:r>
          </a:p>
          <a:p>
            <a:r>
              <a:rPr lang="ru-RU" dirty="0" smtClean="0"/>
              <a:t> </a:t>
            </a:r>
          </a:p>
          <a:p>
            <a:r>
              <a:rPr lang="ru-RU" dirty="0" smtClean="0"/>
              <a:t> </a:t>
            </a:r>
          </a:p>
          <a:p>
            <a:endParaRPr lang="ru-RU" dirty="0"/>
          </a:p>
        </p:txBody>
      </p:sp>
      <p:pic>
        <p:nvPicPr>
          <p:cNvPr id="1026" name="Picture 2" descr="C:\Users\bibl2\Desktop\1.jpg"/>
          <p:cNvPicPr>
            <a:picLocks noChangeAspect="1" noChangeArrowheads="1"/>
          </p:cNvPicPr>
          <p:nvPr/>
        </p:nvPicPr>
        <p:blipFill>
          <a:blip r:embed="rId2" cstate="print"/>
          <a:srcRect/>
          <a:stretch>
            <a:fillRect/>
          </a:stretch>
        </p:blipFill>
        <p:spPr bwMode="auto">
          <a:xfrm>
            <a:off x="1115616" y="980728"/>
            <a:ext cx="2520280" cy="38884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132856"/>
            <a:ext cx="2304256" cy="1800200"/>
          </a:xfrm>
        </p:spPr>
        <p:txBody>
          <a:bodyPr/>
          <a:lstStyle/>
          <a:p>
            <a:endParaRPr lang="ru-RU" dirty="0"/>
          </a:p>
        </p:txBody>
      </p:sp>
      <p:sp>
        <p:nvSpPr>
          <p:cNvPr id="3" name="Содержимое 2"/>
          <p:cNvSpPr>
            <a:spLocks noGrp="1"/>
          </p:cNvSpPr>
          <p:nvPr>
            <p:ph idx="1"/>
          </p:nvPr>
        </p:nvSpPr>
        <p:spPr>
          <a:xfrm>
            <a:off x="4139952" y="404664"/>
            <a:ext cx="4618856" cy="6005304"/>
          </a:xfrm>
        </p:spPr>
        <p:txBody>
          <a:bodyPr>
            <a:normAutofit fontScale="62500" lnSpcReduction="20000"/>
          </a:bodyPr>
          <a:lstStyle/>
          <a:p>
            <a:r>
              <a:rPr lang="ru-RU" dirty="0" smtClean="0"/>
              <a:t>65.412</a:t>
            </a:r>
          </a:p>
          <a:p>
            <a:r>
              <a:rPr lang="ru-RU" dirty="0" smtClean="0"/>
              <a:t>Л 91</a:t>
            </a:r>
          </a:p>
          <a:p>
            <a:r>
              <a:rPr lang="ru-RU" dirty="0" err="1" smtClean="0"/>
              <a:t>Льис</a:t>
            </a:r>
            <a:r>
              <a:rPr lang="ru-RU" dirty="0" smtClean="0"/>
              <a:t>, Гарольд. </a:t>
            </a:r>
          </a:p>
          <a:p>
            <a:r>
              <a:rPr lang="ru-RU" dirty="0" smtClean="0"/>
              <a:t>Конкурсы, тендеры и предложения: Выигрывайте, используя лучший опыт / Г. </a:t>
            </a:r>
            <a:r>
              <a:rPr lang="ru-RU" dirty="0" err="1" smtClean="0"/>
              <a:t>Льис</a:t>
            </a:r>
            <a:r>
              <a:rPr lang="ru-RU" dirty="0" smtClean="0"/>
              <a:t>. - Днепропетровск : Баланс Бизнес Букс, 2007. - 304 с.</a:t>
            </a:r>
          </a:p>
          <a:p>
            <a:r>
              <a:rPr lang="ru-RU" dirty="0" smtClean="0"/>
              <a:t>Аннотация</a:t>
            </a:r>
            <a:r>
              <a:rPr lang="ru-RU" dirty="0" smtClean="0"/>
              <a:t>: Данная книга предлагает советы эксперта о том, как выиграть проекты по оказанию услуг или консультированию, грант на проведение исследования либо получить финансирование из государственного бюджета путем участия в конкурсе. Книга рассказывает, как создать предложения, уникальные как по техническим качествам, так и по содержанию оптимальной стоимости за вложенные средства. </a:t>
            </a:r>
          </a:p>
          <a:p>
            <a:r>
              <a:rPr lang="ru-RU" dirty="0" smtClean="0"/>
              <a:t>Экземпляры: всего:3 - №3(2), </a:t>
            </a:r>
            <a:r>
              <a:rPr lang="ru-RU" dirty="0" err="1" smtClean="0"/>
              <a:t>Чз</a:t>
            </a:r>
            <a:r>
              <a:rPr lang="ru-RU" dirty="0" smtClean="0"/>
              <a:t> №1(1).</a:t>
            </a:r>
            <a:endParaRPr lang="ru-RU" dirty="0" smtClean="0"/>
          </a:p>
          <a:p>
            <a:r>
              <a:rPr lang="ru-RU" dirty="0" smtClean="0"/>
              <a:t> </a:t>
            </a:r>
          </a:p>
          <a:p>
            <a:r>
              <a:rPr lang="ru-RU" dirty="0" smtClean="0"/>
              <a:t> </a:t>
            </a:r>
          </a:p>
          <a:p>
            <a:endParaRPr lang="ru-RU" dirty="0"/>
          </a:p>
        </p:txBody>
      </p:sp>
      <p:pic>
        <p:nvPicPr>
          <p:cNvPr id="2050" name="Picture 2" descr="C:\Users\bibl2\Desktop\1.jpg"/>
          <p:cNvPicPr>
            <a:picLocks noChangeAspect="1" noChangeArrowheads="1"/>
          </p:cNvPicPr>
          <p:nvPr/>
        </p:nvPicPr>
        <p:blipFill>
          <a:blip r:embed="rId2" cstate="print"/>
          <a:srcRect/>
          <a:stretch>
            <a:fillRect/>
          </a:stretch>
        </p:blipFill>
        <p:spPr bwMode="auto">
          <a:xfrm>
            <a:off x="1331640" y="908720"/>
            <a:ext cx="2448272" cy="42484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988840"/>
            <a:ext cx="2232248" cy="1872208"/>
          </a:xfrm>
        </p:spPr>
        <p:txBody>
          <a:bodyPr/>
          <a:lstStyle/>
          <a:p>
            <a:endParaRPr lang="ru-RU" dirty="0"/>
          </a:p>
        </p:txBody>
      </p:sp>
      <p:sp>
        <p:nvSpPr>
          <p:cNvPr id="3" name="Содержимое 2"/>
          <p:cNvSpPr>
            <a:spLocks noGrp="1"/>
          </p:cNvSpPr>
          <p:nvPr>
            <p:ph idx="1"/>
          </p:nvPr>
        </p:nvSpPr>
        <p:spPr>
          <a:xfrm>
            <a:off x="3923928" y="404664"/>
            <a:ext cx="4762872" cy="5904696"/>
          </a:xfrm>
        </p:spPr>
        <p:txBody>
          <a:bodyPr>
            <a:normAutofit/>
          </a:bodyPr>
          <a:lstStyle/>
          <a:p>
            <a:r>
              <a:rPr lang="ru-RU" sz="1800" dirty="0" smtClean="0"/>
              <a:t>88.5</a:t>
            </a:r>
          </a:p>
          <a:p>
            <a:r>
              <a:rPr lang="ru-RU" sz="1800" dirty="0" smtClean="0"/>
              <a:t>А47</a:t>
            </a:r>
          </a:p>
          <a:p>
            <a:r>
              <a:rPr lang="ru-RU" sz="1800" dirty="0" smtClean="0"/>
              <a:t>Алексеев А.А. </a:t>
            </a:r>
          </a:p>
          <a:p>
            <a:r>
              <a:rPr lang="ru-RU" sz="1800" dirty="0" smtClean="0"/>
              <a:t>Поймите меня правильно или книга о том, как найти свой стиль мышления, эффективно использовать интеллектуальные ресурсы и обрести взаимопонимание с людьми  / А.А. Алексеев, Л.А. Громова. - СПб., 1993. - 351 с. - (Б-ка "Экономической школы")</a:t>
            </a:r>
          </a:p>
          <a:p>
            <a:r>
              <a:rPr lang="ru-RU" sz="1800" dirty="0" smtClean="0"/>
              <a:t> Экземпляры: всего:10 - </a:t>
            </a:r>
            <a:r>
              <a:rPr lang="ru-RU" sz="1800" dirty="0" err="1" smtClean="0"/>
              <a:t>аб</a:t>
            </a:r>
            <a:r>
              <a:rPr lang="ru-RU" sz="1800" dirty="0" smtClean="0"/>
              <a:t>.(7), </a:t>
            </a:r>
            <a:r>
              <a:rPr lang="ru-RU" sz="1800" dirty="0" err="1" smtClean="0"/>
              <a:t>Чз</a:t>
            </a:r>
            <a:r>
              <a:rPr lang="ru-RU" sz="1800" dirty="0" smtClean="0"/>
              <a:t> №1(1), ЧЗ №2(2).</a:t>
            </a:r>
          </a:p>
          <a:p>
            <a:r>
              <a:rPr lang="ru-RU" sz="1800" dirty="0" smtClean="0"/>
              <a:t> </a:t>
            </a:r>
          </a:p>
          <a:p>
            <a:r>
              <a:rPr lang="ru-RU" dirty="0" smtClean="0"/>
              <a:t> </a:t>
            </a:r>
          </a:p>
          <a:p>
            <a:endParaRPr lang="ru-RU" dirty="0"/>
          </a:p>
        </p:txBody>
      </p:sp>
      <p:pic>
        <p:nvPicPr>
          <p:cNvPr id="27650" name="Picture 2" descr="C:\Users\bibl2\Desktop\1.jpg"/>
          <p:cNvPicPr>
            <a:picLocks noChangeAspect="1" noChangeArrowheads="1"/>
          </p:cNvPicPr>
          <p:nvPr/>
        </p:nvPicPr>
        <p:blipFill>
          <a:blip r:embed="rId2" cstate="print"/>
          <a:srcRect/>
          <a:stretch>
            <a:fillRect/>
          </a:stretch>
        </p:blipFill>
        <p:spPr bwMode="auto">
          <a:xfrm>
            <a:off x="755576" y="1124744"/>
            <a:ext cx="2448272" cy="396044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700808"/>
            <a:ext cx="1656184" cy="2232248"/>
          </a:xfrm>
        </p:spPr>
        <p:txBody>
          <a:bodyPr/>
          <a:lstStyle/>
          <a:p>
            <a:endParaRPr lang="ru-RU" dirty="0"/>
          </a:p>
        </p:txBody>
      </p:sp>
      <p:sp>
        <p:nvSpPr>
          <p:cNvPr id="3" name="Содержимое 2"/>
          <p:cNvSpPr>
            <a:spLocks noGrp="1"/>
          </p:cNvSpPr>
          <p:nvPr>
            <p:ph idx="1"/>
          </p:nvPr>
        </p:nvSpPr>
        <p:spPr>
          <a:xfrm>
            <a:off x="3851920" y="548680"/>
            <a:ext cx="4834880" cy="5760680"/>
          </a:xfrm>
        </p:spPr>
        <p:txBody>
          <a:bodyPr>
            <a:normAutofit fontScale="70000" lnSpcReduction="20000"/>
          </a:bodyPr>
          <a:lstStyle/>
          <a:p>
            <a:r>
              <a:rPr lang="ru-RU" sz="2600" dirty="0" smtClean="0"/>
              <a:t>88.37</a:t>
            </a:r>
          </a:p>
          <a:p>
            <a:r>
              <a:rPr lang="ru-RU" sz="2600" dirty="0" smtClean="0"/>
              <a:t>М 31</a:t>
            </a:r>
          </a:p>
          <a:p>
            <a:r>
              <a:rPr lang="ru-RU" sz="2600" dirty="0" err="1" smtClean="0"/>
              <a:t>Маслоу</a:t>
            </a:r>
            <a:r>
              <a:rPr lang="ru-RU" sz="2600" dirty="0" smtClean="0"/>
              <a:t> </a:t>
            </a:r>
            <a:r>
              <a:rPr lang="ru-RU" sz="2600" dirty="0" smtClean="0"/>
              <a:t> А. </a:t>
            </a:r>
            <a:endParaRPr lang="ru-RU" sz="2600" dirty="0" smtClean="0"/>
          </a:p>
          <a:p>
            <a:r>
              <a:rPr lang="ru-RU" sz="2600" dirty="0" smtClean="0"/>
              <a:t>Мотивация и личность/ пер. с ан. / А. </a:t>
            </a:r>
            <a:r>
              <a:rPr lang="ru-RU" sz="2600" dirty="0" err="1" smtClean="0"/>
              <a:t>Маслоу</a:t>
            </a:r>
            <a:r>
              <a:rPr lang="ru-RU" sz="2600" dirty="0" smtClean="0"/>
              <a:t>. - 3-е изд. - СПб. : Питер, 2006. - 352 с. - (Серия "Мастера психологии")</a:t>
            </a:r>
          </a:p>
          <a:p>
            <a:r>
              <a:rPr lang="ru-RU" sz="2600" dirty="0" smtClean="0"/>
              <a:t>Аннотация</a:t>
            </a:r>
            <a:r>
              <a:rPr lang="ru-RU" sz="2600" dirty="0" smtClean="0"/>
              <a:t>: В третье издание вошли развернутая биография </a:t>
            </a:r>
            <a:r>
              <a:rPr lang="ru-RU" sz="2600" dirty="0" err="1" smtClean="0"/>
              <a:t>Маслоу</a:t>
            </a:r>
            <a:r>
              <a:rPr lang="ru-RU" sz="2600" dirty="0" smtClean="0"/>
              <a:t>, послесловие  редакторов, в котором они излагают практические и теоретические аспекты системы взглядов </a:t>
            </a:r>
            <a:r>
              <a:rPr lang="ru-RU" sz="2600" dirty="0" err="1" smtClean="0"/>
              <a:t>Маслоу</a:t>
            </a:r>
            <a:r>
              <a:rPr lang="ru-RU" sz="2600" dirty="0" smtClean="0"/>
              <a:t>, нашедших отражение в нашей жизни и обществе, и полная библиография трудов </a:t>
            </a:r>
            <a:r>
              <a:rPr lang="ru-RU" sz="2600" dirty="0" err="1" smtClean="0"/>
              <a:t>Маслоу</a:t>
            </a:r>
            <a:r>
              <a:rPr lang="ru-RU" sz="2600" dirty="0" smtClean="0"/>
              <a:t>.</a:t>
            </a:r>
          </a:p>
          <a:p>
            <a:r>
              <a:rPr lang="ru-RU" sz="2600" dirty="0" smtClean="0"/>
              <a:t>Экземпляры</a:t>
            </a:r>
            <a:r>
              <a:rPr lang="ru-RU" sz="2600" dirty="0" smtClean="0"/>
              <a:t>: всего:5 - СБО.(1), </a:t>
            </a:r>
            <a:r>
              <a:rPr lang="ru-RU" sz="2600" dirty="0" err="1" smtClean="0"/>
              <a:t>Чз</a:t>
            </a:r>
            <a:r>
              <a:rPr lang="ru-RU" sz="2600" dirty="0" smtClean="0"/>
              <a:t> №2(1), </a:t>
            </a:r>
            <a:r>
              <a:rPr lang="ru-RU" sz="2600" dirty="0" err="1" smtClean="0"/>
              <a:t>Чз</a:t>
            </a:r>
            <a:r>
              <a:rPr lang="ru-RU" sz="2600" dirty="0" smtClean="0"/>
              <a:t> №1(1), №3(2)</a:t>
            </a:r>
          </a:p>
          <a:p>
            <a:endParaRPr lang="ru-RU" dirty="0" smtClean="0"/>
          </a:p>
          <a:p>
            <a:r>
              <a:rPr lang="ru-RU" dirty="0" smtClean="0"/>
              <a:t> </a:t>
            </a:r>
          </a:p>
          <a:p>
            <a:r>
              <a:rPr lang="ru-RU" dirty="0" smtClean="0"/>
              <a:t> </a:t>
            </a:r>
          </a:p>
          <a:p>
            <a:endParaRPr lang="ru-RU" dirty="0"/>
          </a:p>
        </p:txBody>
      </p:sp>
      <p:pic>
        <p:nvPicPr>
          <p:cNvPr id="3074" name="Picture 2" descr="C:\Users\bibl2\Desktop\1.png"/>
          <p:cNvPicPr>
            <a:picLocks noChangeAspect="1" noChangeArrowheads="1"/>
          </p:cNvPicPr>
          <p:nvPr/>
        </p:nvPicPr>
        <p:blipFill>
          <a:blip r:embed="rId2" cstate="print"/>
          <a:srcRect/>
          <a:stretch>
            <a:fillRect/>
          </a:stretch>
        </p:blipFill>
        <p:spPr bwMode="auto">
          <a:xfrm>
            <a:off x="539552" y="1124744"/>
            <a:ext cx="3312368" cy="36004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916832"/>
            <a:ext cx="1584176" cy="2088232"/>
          </a:xfrm>
        </p:spPr>
        <p:txBody>
          <a:bodyPr/>
          <a:lstStyle/>
          <a:p>
            <a:endParaRPr lang="ru-RU" dirty="0"/>
          </a:p>
        </p:txBody>
      </p:sp>
      <p:sp>
        <p:nvSpPr>
          <p:cNvPr id="3" name="Содержимое 2"/>
          <p:cNvSpPr>
            <a:spLocks noGrp="1"/>
          </p:cNvSpPr>
          <p:nvPr>
            <p:ph idx="1"/>
          </p:nvPr>
        </p:nvSpPr>
        <p:spPr>
          <a:xfrm>
            <a:off x="3923928" y="260648"/>
            <a:ext cx="4762872" cy="6048712"/>
          </a:xfrm>
        </p:spPr>
        <p:txBody>
          <a:bodyPr>
            <a:normAutofit fontScale="25000" lnSpcReduction="20000"/>
          </a:bodyPr>
          <a:lstStyle/>
          <a:p>
            <a:r>
              <a:rPr lang="ru-RU" sz="7200" dirty="0" smtClean="0"/>
              <a:t>65.291.21</a:t>
            </a:r>
          </a:p>
          <a:p>
            <a:r>
              <a:rPr lang="ru-RU" sz="7200" dirty="0" smtClean="0"/>
              <a:t>М 45</a:t>
            </a:r>
          </a:p>
          <a:p>
            <a:r>
              <a:rPr lang="ru-RU" sz="7200" dirty="0" err="1" smtClean="0"/>
              <a:t>Мейтленд</a:t>
            </a:r>
            <a:r>
              <a:rPr lang="ru-RU" sz="7200" dirty="0" smtClean="0"/>
              <a:t> </a:t>
            </a:r>
            <a:r>
              <a:rPr lang="ru-RU" sz="7200" dirty="0" smtClean="0"/>
              <a:t> Я. </a:t>
            </a:r>
            <a:endParaRPr lang="ru-RU" sz="7200" dirty="0" smtClean="0"/>
          </a:p>
          <a:p>
            <a:r>
              <a:rPr lang="ru-RU" sz="7200" dirty="0" smtClean="0"/>
              <a:t>Рабочая книга PR - менеджера / Я. </a:t>
            </a:r>
            <a:r>
              <a:rPr lang="ru-RU" sz="7200" dirty="0" err="1" smtClean="0"/>
              <a:t>Мейтленд</a:t>
            </a:r>
            <a:r>
              <a:rPr lang="ru-RU" sz="7200" dirty="0" smtClean="0"/>
              <a:t>. - СПб. : Питер, 2008. - 176 с. : ил. - (Серия "Маркетинг для профессионалов")</a:t>
            </a:r>
          </a:p>
          <a:p>
            <a:r>
              <a:rPr lang="ru-RU" sz="7200" dirty="0" smtClean="0"/>
              <a:t>Аннотация</a:t>
            </a:r>
            <a:r>
              <a:rPr lang="ru-RU" sz="7200" dirty="0" smtClean="0"/>
              <a:t>: Эта книга необходима любому специалисту по связям с общественностью. Автор предлагает четкие алгоритмы, которые позволят сделать работу PR-менеджера максимально эффективной. Планирование рекламной кампании, подготовка пресс-релиза, проведение интервью, организация пресс-конференции - задачи, которые ежедневно должен решать специалист по связям с общественностью, подробно освещены в настоящем издании.</a:t>
            </a:r>
          </a:p>
          <a:p>
            <a:r>
              <a:rPr lang="ru-RU" sz="7200" dirty="0" smtClean="0"/>
              <a:t> Экземпляры: всего:5 - №3(5)</a:t>
            </a:r>
          </a:p>
          <a:p>
            <a:endParaRPr lang="ru-RU" sz="7200" dirty="0" smtClean="0"/>
          </a:p>
          <a:p>
            <a:r>
              <a:rPr lang="ru-RU" sz="7200" dirty="0" smtClean="0"/>
              <a:t> </a:t>
            </a:r>
          </a:p>
          <a:p>
            <a:r>
              <a:rPr lang="ru-RU" sz="7200" dirty="0" smtClean="0"/>
              <a:t> </a:t>
            </a:r>
          </a:p>
          <a:p>
            <a:endParaRPr lang="ru-RU" dirty="0"/>
          </a:p>
        </p:txBody>
      </p:sp>
      <p:pic>
        <p:nvPicPr>
          <p:cNvPr id="4098" name="Picture 2" descr="C:\Users\bibl2\Desktop\1.jpg"/>
          <p:cNvPicPr>
            <a:picLocks noChangeAspect="1" noChangeArrowheads="1"/>
          </p:cNvPicPr>
          <p:nvPr/>
        </p:nvPicPr>
        <p:blipFill>
          <a:blip r:embed="rId2" cstate="print"/>
          <a:srcRect/>
          <a:stretch>
            <a:fillRect/>
          </a:stretch>
        </p:blipFill>
        <p:spPr bwMode="auto">
          <a:xfrm>
            <a:off x="1043608" y="980728"/>
            <a:ext cx="2520280" cy="388843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2132856"/>
            <a:ext cx="1872208" cy="1872208"/>
          </a:xfrm>
        </p:spPr>
        <p:txBody>
          <a:bodyPr/>
          <a:lstStyle/>
          <a:p>
            <a:endParaRPr lang="ru-RU" dirty="0"/>
          </a:p>
        </p:txBody>
      </p:sp>
      <p:sp>
        <p:nvSpPr>
          <p:cNvPr id="3" name="Содержимое 2"/>
          <p:cNvSpPr>
            <a:spLocks noGrp="1"/>
          </p:cNvSpPr>
          <p:nvPr>
            <p:ph idx="1"/>
          </p:nvPr>
        </p:nvSpPr>
        <p:spPr>
          <a:xfrm>
            <a:off x="4067944" y="404664"/>
            <a:ext cx="4618856" cy="5904696"/>
          </a:xfrm>
        </p:spPr>
        <p:txBody>
          <a:bodyPr>
            <a:normAutofit fontScale="25000" lnSpcReduction="20000"/>
          </a:bodyPr>
          <a:lstStyle/>
          <a:p>
            <a:r>
              <a:rPr lang="ru-RU" sz="7200" dirty="0" smtClean="0"/>
              <a:t>65.412</a:t>
            </a:r>
          </a:p>
          <a:p>
            <a:r>
              <a:rPr lang="ru-RU" sz="7200" dirty="0" smtClean="0"/>
              <a:t>Н 62</a:t>
            </a:r>
          </a:p>
          <a:p>
            <a:r>
              <a:rPr lang="ru-RU" sz="7200" dirty="0" smtClean="0"/>
              <a:t>Никсон Д. </a:t>
            </a:r>
            <a:endParaRPr lang="ru-RU" sz="7200" dirty="0" smtClean="0"/>
          </a:p>
          <a:p>
            <a:r>
              <a:rPr lang="ru-RU" sz="7200" dirty="0" smtClean="0"/>
              <a:t>Как выиграть тендер, подготовив хорошее Предложение / Д. Никсон. - М. : HIPPO, 2004. - 256 с.</a:t>
            </a:r>
          </a:p>
          <a:p>
            <a:r>
              <a:rPr lang="ru-RU" sz="7200" dirty="0" smtClean="0"/>
              <a:t> Экземпляры: всего:3 - №3(3)</a:t>
            </a:r>
          </a:p>
          <a:p>
            <a:r>
              <a:rPr lang="ru-RU" sz="7200" dirty="0" smtClean="0"/>
              <a:t>Аннотация: Даются практические рекомендации по подготовке конкурсных предложений, рассматриваются все стадии работы над предложениями, начиная с определения требований клиента, планирования работ, создания и управления командами по подготовке предложения и заканчивая редактированием и оформлением конкурсных документов. Большое внимание уделяется вопросам экономии времени, которого всегда не хватает менеджерам по подготовке предложений.</a:t>
            </a:r>
          </a:p>
          <a:p>
            <a:r>
              <a:rPr lang="ru-RU" sz="7200" dirty="0" smtClean="0"/>
              <a:t>.</a:t>
            </a:r>
          </a:p>
          <a:p>
            <a:r>
              <a:rPr lang="ru-RU" sz="7200" dirty="0" smtClean="0"/>
              <a:t> </a:t>
            </a:r>
          </a:p>
          <a:p>
            <a:r>
              <a:rPr lang="ru-RU" sz="7200" dirty="0" smtClean="0"/>
              <a:t> </a:t>
            </a:r>
          </a:p>
          <a:p>
            <a:endParaRPr lang="ru-RU" dirty="0"/>
          </a:p>
        </p:txBody>
      </p:sp>
      <p:pic>
        <p:nvPicPr>
          <p:cNvPr id="5122" name="Picture 2" descr="C:\Users\bibl2\Desktop\1.jpg"/>
          <p:cNvPicPr>
            <a:picLocks noChangeAspect="1" noChangeArrowheads="1"/>
          </p:cNvPicPr>
          <p:nvPr/>
        </p:nvPicPr>
        <p:blipFill>
          <a:blip r:embed="rId2" cstate="print"/>
          <a:srcRect/>
          <a:stretch>
            <a:fillRect/>
          </a:stretch>
        </p:blipFill>
        <p:spPr bwMode="auto">
          <a:xfrm>
            <a:off x="1115616" y="1268760"/>
            <a:ext cx="2664296" cy="374441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420888"/>
            <a:ext cx="1656184" cy="1872208"/>
          </a:xfrm>
        </p:spPr>
        <p:txBody>
          <a:bodyPr/>
          <a:lstStyle/>
          <a:p>
            <a:endParaRPr lang="ru-RU" dirty="0"/>
          </a:p>
        </p:txBody>
      </p:sp>
      <p:sp>
        <p:nvSpPr>
          <p:cNvPr id="3" name="Содержимое 2"/>
          <p:cNvSpPr>
            <a:spLocks noGrp="1"/>
          </p:cNvSpPr>
          <p:nvPr>
            <p:ph idx="1"/>
          </p:nvPr>
        </p:nvSpPr>
        <p:spPr>
          <a:xfrm>
            <a:off x="4067944" y="188640"/>
            <a:ext cx="4618856" cy="6120720"/>
          </a:xfrm>
        </p:spPr>
        <p:txBody>
          <a:bodyPr>
            <a:normAutofit/>
          </a:bodyPr>
          <a:lstStyle/>
          <a:p>
            <a:r>
              <a:rPr lang="ru-RU" sz="1800" dirty="0" smtClean="0"/>
              <a:t>88.4я73</a:t>
            </a:r>
          </a:p>
          <a:p>
            <a:r>
              <a:rPr lang="ru-RU" sz="1800" dirty="0" smtClean="0"/>
              <a:t>О-77</a:t>
            </a:r>
          </a:p>
          <a:p>
            <a:r>
              <a:rPr lang="ru-RU" sz="1800" dirty="0" smtClean="0"/>
              <a:t>Островский</a:t>
            </a:r>
            <a:r>
              <a:rPr lang="ru-RU" sz="1800" dirty="0" smtClean="0"/>
              <a:t> </a:t>
            </a:r>
            <a:r>
              <a:rPr lang="ru-RU" sz="1800" dirty="0" smtClean="0"/>
              <a:t> Э. В. </a:t>
            </a:r>
            <a:endParaRPr lang="ru-RU" sz="1800" dirty="0" smtClean="0"/>
          </a:p>
          <a:p>
            <a:r>
              <a:rPr lang="ru-RU" sz="1800" dirty="0" smtClean="0"/>
              <a:t>Психология менеджмента : учебное пособие / Э. В. Островский. - М. : Вузовский учебник: ИНФРА-М, 2014. - 240 с.</a:t>
            </a:r>
          </a:p>
          <a:p>
            <a:r>
              <a:rPr lang="ru-RU" sz="1800" dirty="0" smtClean="0"/>
              <a:t>Аннотация</a:t>
            </a:r>
            <a:r>
              <a:rPr lang="ru-RU" sz="1800" dirty="0" smtClean="0"/>
              <a:t>: В пособии рассматриваются основные понятия психологии управления, процесс ее становления.</a:t>
            </a:r>
          </a:p>
          <a:p>
            <a:r>
              <a:rPr lang="ru-RU" sz="1800" dirty="0" smtClean="0"/>
              <a:t>Экземпляры: всего:15 - №3(15).</a:t>
            </a:r>
            <a:endParaRPr lang="ru-RU" sz="1800" dirty="0" smtClean="0"/>
          </a:p>
          <a:p>
            <a:r>
              <a:rPr lang="ru-RU" sz="1800" dirty="0" smtClean="0"/>
              <a:t> </a:t>
            </a:r>
          </a:p>
          <a:p>
            <a:r>
              <a:rPr lang="ru-RU" dirty="0" smtClean="0"/>
              <a:t> </a:t>
            </a:r>
          </a:p>
          <a:p>
            <a:endParaRPr lang="ru-RU" dirty="0"/>
          </a:p>
        </p:txBody>
      </p:sp>
      <p:pic>
        <p:nvPicPr>
          <p:cNvPr id="6146" name="Picture 2" descr="C:\Users\bibl2\Desktop\1.jpg"/>
          <p:cNvPicPr>
            <a:picLocks noChangeAspect="1" noChangeArrowheads="1"/>
          </p:cNvPicPr>
          <p:nvPr/>
        </p:nvPicPr>
        <p:blipFill>
          <a:blip r:embed="rId2" cstate="print"/>
          <a:srcRect/>
          <a:stretch>
            <a:fillRect/>
          </a:stretch>
        </p:blipFill>
        <p:spPr bwMode="auto">
          <a:xfrm>
            <a:off x="971600" y="908720"/>
            <a:ext cx="2520280" cy="424847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060848"/>
            <a:ext cx="1656184" cy="1944216"/>
          </a:xfrm>
        </p:spPr>
        <p:txBody>
          <a:bodyPr/>
          <a:lstStyle/>
          <a:p>
            <a:endParaRPr lang="ru-RU" dirty="0"/>
          </a:p>
        </p:txBody>
      </p:sp>
      <p:sp>
        <p:nvSpPr>
          <p:cNvPr id="3" name="Содержимое 2"/>
          <p:cNvSpPr>
            <a:spLocks noGrp="1"/>
          </p:cNvSpPr>
          <p:nvPr>
            <p:ph idx="1"/>
          </p:nvPr>
        </p:nvSpPr>
        <p:spPr>
          <a:xfrm>
            <a:off x="4211960" y="332656"/>
            <a:ext cx="4474840" cy="5976704"/>
          </a:xfrm>
        </p:spPr>
        <p:txBody>
          <a:bodyPr>
            <a:normAutofit fontScale="62500" lnSpcReduction="20000"/>
          </a:bodyPr>
          <a:lstStyle/>
          <a:p>
            <a:r>
              <a:rPr lang="ru-RU" dirty="0" smtClean="0"/>
              <a:t>65.291.6-21я73</a:t>
            </a:r>
          </a:p>
          <a:p>
            <a:r>
              <a:rPr lang="ru-RU" dirty="0" smtClean="0"/>
              <a:t>П 16</a:t>
            </a:r>
          </a:p>
          <a:p>
            <a:r>
              <a:rPr lang="ru-RU" dirty="0" smtClean="0"/>
              <a:t>Панфилова  А. П. </a:t>
            </a:r>
            <a:endParaRPr lang="ru-RU" dirty="0" smtClean="0"/>
          </a:p>
          <a:p>
            <a:r>
              <a:rPr lang="ru-RU" dirty="0" smtClean="0"/>
              <a:t>Мозговые штурмы в коллективном принятии решений : учебное пособие.; допущено УМО по направлениям педагогического образования / А. П. Панфилова. - М. : Флинта, 2007. - 320 с.</a:t>
            </a:r>
          </a:p>
          <a:p>
            <a:r>
              <a:rPr lang="ru-RU" dirty="0" smtClean="0"/>
              <a:t>Аннотация</a:t>
            </a:r>
            <a:r>
              <a:rPr lang="ru-RU" dirty="0" smtClean="0"/>
              <a:t>: Пособие представляет собой практическое руководство по подготовке и проведению деловых совещаний, принятию инновационных коллективных управленческих решений через стимулирование творческой активности участников совещания.</a:t>
            </a:r>
          </a:p>
          <a:p>
            <a:r>
              <a:rPr lang="ru-RU" dirty="0" smtClean="0"/>
              <a:t>Экземпляры</a:t>
            </a:r>
            <a:r>
              <a:rPr lang="ru-RU" dirty="0" smtClean="0"/>
              <a:t>: всего:13 - №3(13)</a:t>
            </a:r>
          </a:p>
          <a:p>
            <a:endParaRPr lang="ru-RU" dirty="0" smtClean="0"/>
          </a:p>
          <a:p>
            <a:r>
              <a:rPr lang="ru-RU" dirty="0" smtClean="0"/>
              <a:t> </a:t>
            </a:r>
          </a:p>
          <a:p>
            <a:r>
              <a:rPr lang="ru-RU" dirty="0" smtClean="0"/>
              <a:t> </a:t>
            </a:r>
          </a:p>
          <a:p>
            <a:endParaRPr lang="ru-RU" dirty="0"/>
          </a:p>
        </p:txBody>
      </p:sp>
      <p:pic>
        <p:nvPicPr>
          <p:cNvPr id="7170" name="Picture 2" descr="C:\Users\bibl2\Desktop\пе.jpg"/>
          <p:cNvPicPr>
            <a:picLocks noChangeAspect="1" noChangeArrowheads="1"/>
          </p:cNvPicPr>
          <p:nvPr/>
        </p:nvPicPr>
        <p:blipFill>
          <a:blip r:embed="rId2" cstate="print"/>
          <a:srcRect/>
          <a:stretch>
            <a:fillRect/>
          </a:stretch>
        </p:blipFill>
        <p:spPr bwMode="auto">
          <a:xfrm>
            <a:off x="1043608" y="980728"/>
            <a:ext cx="2520280" cy="410445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700808"/>
            <a:ext cx="1728192" cy="1656184"/>
          </a:xfrm>
        </p:spPr>
        <p:txBody>
          <a:bodyPr/>
          <a:lstStyle/>
          <a:p>
            <a:endParaRPr lang="ru-RU" dirty="0"/>
          </a:p>
        </p:txBody>
      </p:sp>
      <p:sp>
        <p:nvSpPr>
          <p:cNvPr id="3" name="Содержимое 2"/>
          <p:cNvSpPr>
            <a:spLocks noGrp="1"/>
          </p:cNvSpPr>
          <p:nvPr>
            <p:ph idx="1"/>
          </p:nvPr>
        </p:nvSpPr>
        <p:spPr>
          <a:xfrm>
            <a:off x="4283968" y="260648"/>
            <a:ext cx="4402832" cy="6048712"/>
          </a:xfrm>
        </p:spPr>
        <p:txBody>
          <a:bodyPr>
            <a:normAutofit fontScale="25000" lnSpcReduction="20000"/>
          </a:bodyPr>
          <a:lstStyle/>
          <a:p>
            <a:r>
              <a:rPr lang="ru-RU" sz="7200" dirty="0" smtClean="0"/>
              <a:t>65.291.34</a:t>
            </a:r>
          </a:p>
          <a:p>
            <a:r>
              <a:rPr lang="ru-RU" sz="7200" dirty="0" smtClean="0"/>
              <a:t>П 19</a:t>
            </a:r>
          </a:p>
          <a:p>
            <a:r>
              <a:rPr lang="ru-RU" sz="7200" dirty="0" err="1" smtClean="0"/>
              <a:t>Пасмуров</a:t>
            </a:r>
            <a:r>
              <a:rPr lang="ru-RU" sz="7200" dirty="0" smtClean="0"/>
              <a:t>  А. Я. </a:t>
            </a:r>
            <a:endParaRPr lang="ru-RU" sz="7200" dirty="0" smtClean="0"/>
          </a:p>
          <a:p>
            <a:r>
              <a:rPr lang="ru-RU" sz="7200" dirty="0" smtClean="0"/>
              <a:t>Как эффективно подготовить и провести конференцию, семинар, выставку / А. Я. </a:t>
            </a:r>
            <a:r>
              <a:rPr lang="ru-RU" sz="7200" dirty="0" err="1" smtClean="0"/>
              <a:t>Пасмуров</a:t>
            </a:r>
            <a:r>
              <a:rPr lang="ru-RU" sz="7200" dirty="0" smtClean="0"/>
              <a:t>. - СПб. : Питер, 2006</a:t>
            </a:r>
          </a:p>
          <a:p>
            <a:r>
              <a:rPr lang="ru-RU" sz="7200" dirty="0" smtClean="0"/>
              <a:t>Аннотация</a:t>
            </a:r>
            <a:r>
              <a:rPr lang="ru-RU" sz="7200" dirty="0" smtClean="0"/>
              <a:t>: В предлагаемой книге доступно и профессионально рассказывается о методах подготовки и проведения семинаров, конференций, конгрессов, выставочных программ. Содержание полностью повторяет последовательность решений, принимаемых в таких случаях: определение формата мероприятия, решение вопросов с финансированием, собственно организация и т.д.: автор учитывает все нюансы и мелочи.  </a:t>
            </a:r>
          </a:p>
          <a:p>
            <a:r>
              <a:rPr lang="ru-RU" sz="7200" dirty="0" smtClean="0"/>
              <a:t> Экземпляры: всего:2 - №3(1), </a:t>
            </a:r>
            <a:r>
              <a:rPr lang="ru-RU" sz="7200" dirty="0" err="1" smtClean="0"/>
              <a:t>Чз</a:t>
            </a:r>
            <a:r>
              <a:rPr lang="ru-RU" sz="7200" dirty="0" smtClean="0"/>
              <a:t> №2(1)</a:t>
            </a:r>
          </a:p>
          <a:p>
            <a:r>
              <a:rPr lang="ru-RU" sz="7200" dirty="0" smtClean="0"/>
              <a:t> </a:t>
            </a:r>
          </a:p>
          <a:p>
            <a:endParaRPr lang="ru-RU" dirty="0"/>
          </a:p>
        </p:txBody>
      </p:sp>
      <p:pic>
        <p:nvPicPr>
          <p:cNvPr id="8194" name="Picture 2" descr="C:\Users\bibl2\Desktop\1.jpg"/>
          <p:cNvPicPr>
            <a:picLocks noChangeAspect="1" noChangeArrowheads="1"/>
          </p:cNvPicPr>
          <p:nvPr/>
        </p:nvPicPr>
        <p:blipFill>
          <a:blip r:embed="rId2" cstate="print"/>
          <a:srcRect/>
          <a:stretch>
            <a:fillRect/>
          </a:stretch>
        </p:blipFill>
        <p:spPr bwMode="auto">
          <a:xfrm>
            <a:off x="1115616" y="764704"/>
            <a:ext cx="2520280" cy="3816424"/>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988840"/>
            <a:ext cx="1800200" cy="1224136"/>
          </a:xfrm>
        </p:spPr>
        <p:txBody>
          <a:bodyPr/>
          <a:lstStyle/>
          <a:p>
            <a:endParaRPr lang="ru-RU" dirty="0"/>
          </a:p>
        </p:txBody>
      </p:sp>
      <p:sp>
        <p:nvSpPr>
          <p:cNvPr id="3" name="Содержимое 2"/>
          <p:cNvSpPr>
            <a:spLocks noGrp="1"/>
          </p:cNvSpPr>
          <p:nvPr>
            <p:ph idx="1"/>
          </p:nvPr>
        </p:nvSpPr>
        <p:spPr>
          <a:xfrm>
            <a:off x="4427984" y="332656"/>
            <a:ext cx="4258816" cy="5976704"/>
          </a:xfrm>
        </p:spPr>
        <p:txBody>
          <a:bodyPr>
            <a:normAutofit fontScale="25000" lnSpcReduction="20000"/>
          </a:bodyPr>
          <a:lstStyle/>
          <a:p>
            <a:r>
              <a:rPr lang="ru-RU" sz="7200" dirty="0" smtClean="0"/>
              <a:t>88.4я73</a:t>
            </a:r>
          </a:p>
          <a:p>
            <a:r>
              <a:rPr lang="ru-RU" sz="7200" dirty="0" smtClean="0"/>
              <a:t>П 86</a:t>
            </a:r>
          </a:p>
          <a:p>
            <a:r>
              <a:rPr lang="ru-RU" sz="7200" dirty="0" smtClean="0"/>
              <a:t>Психология </a:t>
            </a:r>
            <a:r>
              <a:rPr lang="ru-RU" sz="7200" dirty="0" smtClean="0"/>
              <a:t>и этика делового общения : учебное пособие / сост. : М. А. Поваляева. - 2-е изд. - Ростов </a:t>
            </a:r>
            <a:r>
              <a:rPr lang="ru-RU" sz="7200" dirty="0" err="1" smtClean="0"/>
              <a:t>н</a:t>
            </a:r>
            <a:r>
              <a:rPr lang="ru-RU" sz="7200" dirty="0" smtClean="0"/>
              <a:t>/Д : Феникс, 2006. - 347 с. : ил. - (Высшее образование)</a:t>
            </a:r>
          </a:p>
          <a:p>
            <a:r>
              <a:rPr lang="ru-RU" sz="7200" dirty="0" smtClean="0"/>
              <a:t>Аннотация</a:t>
            </a:r>
            <a:r>
              <a:rPr lang="ru-RU" sz="7200" dirty="0" smtClean="0"/>
              <a:t>: В настоящее время для успешного продвижения  по служебной лестнице, эффективного взаимодействия с отечественными и зарубежными партнерами необходимо ориентироваться в вопросах психологии и этики делового общения со своими коллегами, подчиненными, начальством. Для повышения качества образования, безболезненной социализации в вузах введена соответствующая учебная дисциплина.</a:t>
            </a:r>
          </a:p>
          <a:p>
            <a:r>
              <a:rPr lang="ru-RU" sz="7200" dirty="0" smtClean="0"/>
              <a:t>Экземпляры: всего:1 - </a:t>
            </a:r>
            <a:r>
              <a:rPr lang="ru-RU" sz="7200" dirty="0" err="1" smtClean="0"/>
              <a:t>аб</a:t>
            </a:r>
            <a:r>
              <a:rPr lang="ru-RU" sz="7200" dirty="0" smtClean="0"/>
              <a:t>.(1)</a:t>
            </a:r>
            <a:r>
              <a:rPr lang="ru-RU" sz="7200" dirty="0" smtClean="0"/>
              <a:t>.</a:t>
            </a:r>
            <a:endParaRPr lang="ru-RU" sz="7200" dirty="0" smtClean="0"/>
          </a:p>
          <a:p>
            <a:r>
              <a:rPr lang="ru-RU" sz="7200" dirty="0" smtClean="0"/>
              <a:t> </a:t>
            </a:r>
          </a:p>
          <a:p>
            <a:r>
              <a:rPr lang="ru-RU" dirty="0" smtClean="0"/>
              <a:t> </a:t>
            </a:r>
          </a:p>
          <a:p>
            <a:endParaRPr lang="ru-RU" dirty="0"/>
          </a:p>
        </p:txBody>
      </p:sp>
      <p:pic>
        <p:nvPicPr>
          <p:cNvPr id="9218" name="Picture 2" descr="C:\Users\bibl2\Desktop\1.jpg"/>
          <p:cNvPicPr>
            <a:picLocks noChangeAspect="1" noChangeArrowheads="1"/>
          </p:cNvPicPr>
          <p:nvPr/>
        </p:nvPicPr>
        <p:blipFill>
          <a:blip r:embed="rId2" cstate="print"/>
          <a:srcRect/>
          <a:stretch>
            <a:fillRect/>
          </a:stretch>
        </p:blipFill>
        <p:spPr bwMode="auto">
          <a:xfrm>
            <a:off x="971600" y="1052736"/>
            <a:ext cx="2448272" cy="3816424"/>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76872"/>
            <a:ext cx="1512168" cy="1656184"/>
          </a:xfrm>
        </p:spPr>
        <p:txBody>
          <a:bodyPr/>
          <a:lstStyle/>
          <a:p>
            <a:endParaRPr lang="ru-RU" dirty="0"/>
          </a:p>
        </p:txBody>
      </p:sp>
      <p:sp>
        <p:nvSpPr>
          <p:cNvPr id="3" name="Содержимое 2"/>
          <p:cNvSpPr>
            <a:spLocks noGrp="1"/>
          </p:cNvSpPr>
          <p:nvPr>
            <p:ph idx="1"/>
          </p:nvPr>
        </p:nvSpPr>
        <p:spPr>
          <a:xfrm>
            <a:off x="3923928" y="404664"/>
            <a:ext cx="4762872" cy="6192688"/>
          </a:xfrm>
        </p:spPr>
        <p:txBody>
          <a:bodyPr>
            <a:normAutofit fontScale="25000" lnSpcReduction="20000"/>
          </a:bodyPr>
          <a:lstStyle/>
          <a:p>
            <a:r>
              <a:rPr lang="ru-RU" sz="7200" dirty="0" smtClean="0"/>
              <a:t>65.291.823.2</a:t>
            </a:r>
          </a:p>
          <a:p>
            <a:r>
              <a:rPr lang="ru-RU" sz="7200" dirty="0" smtClean="0"/>
              <a:t>Р 21</a:t>
            </a:r>
          </a:p>
          <a:p>
            <a:r>
              <a:rPr lang="ru-RU" sz="7200" dirty="0" err="1" smtClean="0"/>
              <a:t>Рамперсад</a:t>
            </a:r>
            <a:r>
              <a:rPr lang="ru-RU" sz="7200" dirty="0" smtClean="0"/>
              <a:t>  Х. </a:t>
            </a:r>
            <a:endParaRPr lang="ru-RU" sz="7200" dirty="0" smtClean="0"/>
          </a:p>
          <a:p>
            <a:r>
              <a:rPr lang="ru-RU" sz="7200" dirty="0" smtClean="0"/>
              <a:t>TPS - </a:t>
            </a:r>
            <a:r>
              <a:rPr lang="ru-RU" sz="7200" dirty="0" err="1" smtClean="0"/>
              <a:t>Lean</a:t>
            </a:r>
            <a:r>
              <a:rPr lang="ru-RU" sz="7200" dirty="0" smtClean="0"/>
              <a:t> </a:t>
            </a:r>
            <a:r>
              <a:rPr lang="ru-RU" sz="7200" dirty="0" err="1" smtClean="0"/>
              <a:t>Six</a:t>
            </a:r>
            <a:r>
              <a:rPr lang="ru-RU" sz="7200" dirty="0" smtClean="0"/>
              <a:t> </a:t>
            </a:r>
            <a:r>
              <a:rPr lang="ru-RU" sz="7200" dirty="0" err="1" smtClean="0"/>
              <a:t>Sigma</a:t>
            </a:r>
            <a:r>
              <a:rPr lang="ru-RU" sz="7200" dirty="0" smtClean="0"/>
              <a:t> Новый подход к созданию высокоэффективной компании / Х. </a:t>
            </a:r>
            <a:r>
              <a:rPr lang="ru-RU" sz="7200" dirty="0" err="1" smtClean="0"/>
              <a:t>Рамперсад</a:t>
            </a:r>
            <a:r>
              <a:rPr lang="ru-RU" sz="7200" dirty="0" smtClean="0"/>
              <a:t>, А. Эль - </a:t>
            </a:r>
            <a:r>
              <a:rPr lang="ru-RU" sz="7200" dirty="0" err="1" smtClean="0"/>
              <a:t>Хомси</a:t>
            </a:r>
            <a:r>
              <a:rPr lang="ru-RU" sz="7200" dirty="0" smtClean="0"/>
              <a:t>. - М. : РИА "Стандарты и качество", 2009. - 416 с. - (Бережливое управление)</a:t>
            </a:r>
          </a:p>
          <a:p>
            <a:r>
              <a:rPr lang="ru-RU" sz="7200" dirty="0" smtClean="0"/>
              <a:t>Аннотация</a:t>
            </a:r>
            <a:r>
              <a:rPr lang="ru-RU" sz="7200" dirty="0" smtClean="0"/>
              <a:t>: Книга посвящена, пожалуй, одной из самых острых проблем менеджмента XXI в. - как соединить личные амбиции отдельных людей с миссией и целями организации, в которой они работают, чтобы получить синергетический эффект взаимного усиления. Ведь объединив всех в едином порыве, можно достичь невероятных высот. Книга содержит много ценных практических рекомендаций, в которых объединен и расширен опыт применения таких моделей менеджмента, как бережливое производство и "Шесть сигм". </a:t>
            </a:r>
          </a:p>
          <a:p>
            <a:r>
              <a:rPr lang="ru-RU" sz="7200" dirty="0" smtClean="0"/>
              <a:t>Экземпляры</a:t>
            </a:r>
            <a:r>
              <a:rPr lang="ru-RU" sz="7200" dirty="0" smtClean="0"/>
              <a:t>: всего:1 - №3(1)</a:t>
            </a:r>
          </a:p>
          <a:p>
            <a:endParaRPr lang="ru-RU" sz="7200" dirty="0" smtClean="0"/>
          </a:p>
          <a:p>
            <a:r>
              <a:rPr lang="ru-RU" dirty="0" smtClean="0"/>
              <a:t> </a:t>
            </a:r>
          </a:p>
          <a:p>
            <a:r>
              <a:rPr lang="ru-RU" dirty="0" smtClean="0"/>
              <a:t> </a:t>
            </a:r>
          </a:p>
          <a:p>
            <a:endParaRPr lang="ru-RU" dirty="0"/>
          </a:p>
        </p:txBody>
      </p:sp>
      <p:pic>
        <p:nvPicPr>
          <p:cNvPr id="10242" name="Picture 2" descr="C:\Users\bibl2\Desktop\1.jpg"/>
          <p:cNvPicPr>
            <a:picLocks noChangeAspect="1" noChangeArrowheads="1"/>
          </p:cNvPicPr>
          <p:nvPr/>
        </p:nvPicPr>
        <p:blipFill>
          <a:blip r:embed="rId2" cstate="print"/>
          <a:srcRect/>
          <a:stretch>
            <a:fillRect/>
          </a:stretch>
        </p:blipFill>
        <p:spPr bwMode="auto">
          <a:xfrm>
            <a:off x="1187624" y="1124744"/>
            <a:ext cx="2376264" cy="3816424"/>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708920"/>
            <a:ext cx="1728192" cy="1440160"/>
          </a:xfrm>
        </p:spPr>
        <p:txBody>
          <a:bodyPr/>
          <a:lstStyle/>
          <a:p>
            <a:endParaRPr lang="ru-RU" dirty="0"/>
          </a:p>
        </p:txBody>
      </p:sp>
      <p:sp>
        <p:nvSpPr>
          <p:cNvPr id="3" name="Содержимое 2"/>
          <p:cNvSpPr>
            <a:spLocks noGrp="1"/>
          </p:cNvSpPr>
          <p:nvPr>
            <p:ph idx="1"/>
          </p:nvPr>
        </p:nvSpPr>
        <p:spPr>
          <a:xfrm>
            <a:off x="4211960" y="332656"/>
            <a:ext cx="4474840" cy="5976704"/>
          </a:xfrm>
        </p:spPr>
        <p:txBody>
          <a:bodyPr>
            <a:normAutofit fontScale="25000" lnSpcReduction="20000"/>
          </a:bodyPr>
          <a:lstStyle/>
          <a:p>
            <a:r>
              <a:rPr lang="ru-RU" sz="7200" dirty="0" smtClean="0"/>
              <a:t>74.58</a:t>
            </a:r>
          </a:p>
          <a:p>
            <a:r>
              <a:rPr lang="ru-RU" sz="7200" dirty="0" smtClean="0"/>
              <a:t>Р 34</a:t>
            </a:r>
          </a:p>
          <a:p>
            <a:r>
              <a:rPr lang="ru-RU" sz="7200" dirty="0" smtClean="0"/>
              <a:t>Резник  С. Д. </a:t>
            </a:r>
            <a:endParaRPr lang="ru-RU" sz="7200" dirty="0" smtClean="0"/>
          </a:p>
          <a:p>
            <a:r>
              <a:rPr lang="ru-RU" sz="7200" dirty="0" smtClean="0"/>
              <a:t>Управление личной карьерой : учеб. пособие.; рекомендовано Советом УМО вузов России / С. Д. Резник, И. А. Игошина, В. С. Резник. - М. : Логос, 2005. - 109 с.</a:t>
            </a:r>
          </a:p>
          <a:p>
            <a:r>
              <a:rPr lang="ru-RU" sz="7200" dirty="0" smtClean="0"/>
              <a:t>Аннотация</a:t>
            </a:r>
            <a:r>
              <a:rPr lang="ru-RU" sz="7200" dirty="0" smtClean="0"/>
              <a:t>: Рассмотрены основы управления личной карьерой - с момента выбора молодым человеком специальности и поступления в вуз до трудоустройства и первых шагов по должностной лестнице. Освещены особенности обучения в высшей школе. Видное место отведено организации самостоятельных занятий, эффективному использованию личного времени. Особое внимание уделяется современным технологиям карьеры специалиста.</a:t>
            </a:r>
          </a:p>
          <a:p>
            <a:r>
              <a:rPr lang="ru-RU" sz="7200" dirty="0" smtClean="0"/>
              <a:t>Экземпляры</a:t>
            </a:r>
            <a:r>
              <a:rPr lang="ru-RU" sz="7200" dirty="0" smtClean="0"/>
              <a:t>: всего:5 - СБО.(1), </a:t>
            </a:r>
            <a:r>
              <a:rPr lang="ru-RU" sz="7200" dirty="0" err="1" smtClean="0"/>
              <a:t>Чз</a:t>
            </a:r>
            <a:r>
              <a:rPr lang="ru-RU" sz="7200" dirty="0" smtClean="0"/>
              <a:t> №1(1), №3(3)</a:t>
            </a:r>
          </a:p>
          <a:p>
            <a:endParaRPr lang="ru-RU" sz="7200" dirty="0" smtClean="0"/>
          </a:p>
          <a:p>
            <a:r>
              <a:rPr lang="ru-RU" sz="7200" dirty="0" smtClean="0"/>
              <a:t> </a:t>
            </a:r>
          </a:p>
          <a:p>
            <a:r>
              <a:rPr lang="ru-RU" dirty="0" smtClean="0"/>
              <a:t> </a:t>
            </a:r>
          </a:p>
          <a:p>
            <a:endParaRPr lang="ru-RU" dirty="0"/>
          </a:p>
        </p:txBody>
      </p:sp>
      <p:pic>
        <p:nvPicPr>
          <p:cNvPr id="11266" name="Picture 2" descr="C:\Users\bibl2\Desktop\1.jpg"/>
          <p:cNvPicPr>
            <a:picLocks noChangeAspect="1" noChangeArrowheads="1"/>
          </p:cNvPicPr>
          <p:nvPr/>
        </p:nvPicPr>
        <p:blipFill>
          <a:blip r:embed="rId2" cstate="print"/>
          <a:srcRect/>
          <a:stretch>
            <a:fillRect/>
          </a:stretch>
        </p:blipFill>
        <p:spPr bwMode="auto">
          <a:xfrm>
            <a:off x="1187624" y="1412776"/>
            <a:ext cx="2520280" cy="403244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276872"/>
            <a:ext cx="1728192" cy="1440160"/>
          </a:xfrm>
        </p:spPr>
        <p:txBody>
          <a:bodyPr/>
          <a:lstStyle/>
          <a:p>
            <a:endParaRPr lang="ru-RU" dirty="0"/>
          </a:p>
        </p:txBody>
      </p:sp>
      <p:sp>
        <p:nvSpPr>
          <p:cNvPr id="3" name="Содержимое 2"/>
          <p:cNvSpPr>
            <a:spLocks noGrp="1"/>
          </p:cNvSpPr>
          <p:nvPr>
            <p:ph idx="1"/>
          </p:nvPr>
        </p:nvSpPr>
        <p:spPr>
          <a:xfrm>
            <a:off x="4283968" y="332656"/>
            <a:ext cx="4402832" cy="5976704"/>
          </a:xfrm>
        </p:spPr>
        <p:txBody>
          <a:bodyPr>
            <a:normAutofit/>
          </a:bodyPr>
          <a:lstStyle/>
          <a:p>
            <a:r>
              <a:rPr lang="ru-RU" sz="1800" dirty="0" smtClean="0"/>
              <a:t>65.261.6</a:t>
            </a:r>
          </a:p>
          <a:p>
            <a:r>
              <a:rPr lang="ru-RU" sz="1800" dirty="0" smtClean="0"/>
              <a:t>Р 34</a:t>
            </a:r>
          </a:p>
          <a:p>
            <a:r>
              <a:rPr lang="ru-RU" sz="1800" dirty="0" smtClean="0"/>
              <a:t>Резник </a:t>
            </a:r>
            <a:r>
              <a:rPr lang="ru-RU" sz="1800" dirty="0" smtClean="0"/>
              <a:t>С.Д. </a:t>
            </a:r>
          </a:p>
          <a:p>
            <a:r>
              <a:rPr lang="ru-RU" sz="1800" dirty="0" smtClean="0"/>
              <a:t>Персональный менеджмент. Тесты и конкретные ситуации : учеб. пособие.; допущено Мин. образования РФ / С. Д. Резник, С. Н. Соколов, В. В. Бондаренко. - М. : ИНФРА-М, 2006. - 161 с.</a:t>
            </a:r>
          </a:p>
          <a:p>
            <a:r>
              <a:rPr lang="ru-RU" sz="1800" dirty="0" smtClean="0"/>
              <a:t>Аннотация</a:t>
            </a:r>
            <a:r>
              <a:rPr lang="ru-RU" sz="1800" dirty="0" smtClean="0"/>
              <a:t>: Приведены тесты  и конкретные ситуации для практических занятий по курсу "Персональный менеджмент".</a:t>
            </a:r>
          </a:p>
          <a:p>
            <a:r>
              <a:rPr lang="ru-RU" sz="1800" dirty="0" smtClean="0"/>
              <a:t> Экземпляры: всего:10 - №3(10)</a:t>
            </a:r>
          </a:p>
          <a:p>
            <a:endParaRPr lang="ru-RU" sz="1800" dirty="0" smtClean="0"/>
          </a:p>
          <a:p>
            <a:r>
              <a:rPr lang="ru-RU" sz="1800" dirty="0" smtClean="0"/>
              <a:t> </a:t>
            </a:r>
          </a:p>
          <a:p>
            <a:r>
              <a:rPr lang="ru-RU" dirty="0" smtClean="0"/>
              <a:t> </a:t>
            </a:r>
          </a:p>
          <a:p>
            <a:endParaRPr lang="ru-RU" dirty="0"/>
          </a:p>
        </p:txBody>
      </p:sp>
      <p:pic>
        <p:nvPicPr>
          <p:cNvPr id="12290" name="Picture 2" descr="C:\Users\bibl2\Desktop\1.jpg"/>
          <p:cNvPicPr>
            <a:picLocks noChangeAspect="1" noChangeArrowheads="1"/>
          </p:cNvPicPr>
          <p:nvPr/>
        </p:nvPicPr>
        <p:blipFill>
          <a:blip r:embed="rId2" cstate="print"/>
          <a:srcRect/>
          <a:stretch>
            <a:fillRect/>
          </a:stretch>
        </p:blipFill>
        <p:spPr bwMode="auto">
          <a:xfrm>
            <a:off x="827584" y="1124744"/>
            <a:ext cx="2448272" cy="38164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132856"/>
            <a:ext cx="2448272" cy="1728192"/>
          </a:xfrm>
        </p:spPr>
        <p:txBody>
          <a:bodyPr/>
          <a:lstStyle/>
          <a:p>
            <a:endParaRPr lang="ru-RU" dirty="0"/>
          </a:p>
        </p:txBody>
      </p:sp>
      <p:sp>
        <p:nvSpPr>
          <p:cNvPr id="3" name="Содержимое 2"/>
          <p:cNvSpPr>
            <a:spLocks noGrp="1"/>
          </p:cNvSpPr>
          <p:nvPr>
            <p:ph idx="1"/>
          </p:nvPr>
        </p:nvSpPr>
        <p:spPr>
          <a:xfrm>
            <a:off x="4427984" y="260648"/>
            <a:ext cx="4258816" cy="5865515"/>
          </a:xfrm>
        </p:spPr>
        <p:txBody>
          <a:bodyPr>
            <a:noAutofit/>
          </a:bodyPr>
          <a:lstStyle/>
          <a:p>
            <a:r>
              <a:rPr lang="ru-RU" sz="1800" dirty="0" smtClean="0"/>
              <a:t>65.244</a:t>
            </a:r>
          </a:p>
          <a:p>
            <a:r>
              <a:rPr lang="ru-RU" sz="1800" dirty="0" smtClean="0"/>
              <a:t>А 87</a:t>
            </a:r>
          </a:p>
          <a:p>
            <a:r>
              <a:rPr lang="ru-RU" sz="1800" dirty="0" smtClean="0"/>
              <a:t>Архангельский  Г. А. </a:t>
            </a:r>
          </a:p>
          <a:p>
            <a:r>
              <a:rPr lang="ru-RU" sz="1800" dirty="0" smtClean="0"/>
              <a:t>Организация времени: от личной эффективности к развитию фирмы / Г. А. Архангельский. - 2-е изд. - СПб. : Питер, 2008. - 448 с.</a:t>
            </a:r>
          </a:p>
          <a:p>
            <a:r>
              <a:rPr lang="ru-RU" sz="1800" dirty="0" smtClean="0"/>
              <a:t>Аннотация: Уникальной особенностью книги являются методы корпоративного внедрения тайм - менеджмента. На материале реальных проектов автор показывает, как в условиях хаоса и неопределенности применить управление временем для развития и повышения эффективности вашего подразделения или фирмы.</a:t>
            </a:r>
          </a:p>
          <a:p>
            <a:r>
              <a:rPr lang="ru-RU" sz="1800" dirty="0" smtClean="0"/>
              <a:t>Экземпляры: всего:10 - №3(10)</a:t>
            </a:r>
          </a:p>
          <a:p>
            <a:r>
              <a:rPr lang="ru-RU" sz="1800" dirty="0" smtClean="0"/>
              <a:t> </a:t>
            </a:r>
          </a:p>
          <a:p>
            <a:r>
              <a:rPr lang="ru-RU" sz="1800" dirty="0" smtClean="0"/>
              <a:t> </a:t>
            </a:r>
          </a:p>
          <a:p>
            <a:pPr>
              <a:buNone/>
            </a:pPr>
            <a:endParaRPr lang="ru-RU" sz="1800" dirty="0"/>
          </a:p>
        </p:txBody>
      </p:sp>
      <p:pic>
        <p:nvPicPr>
          <p:cNvPr id="13313" name="Picture 1" descr="C:\Users\bibl2\Desktop\1.jpg"/>
          <p:cNvPicPr>
            <a:picLocks noChangeAspect="1" noChangeArrowheads="1"/>
          </p:cNvPicPr>
          <p:nvPr/>
        </p:nvPicPr>
        <p:blipFill>
          <a:blip r:embed="rId2" cstate="print"/>
          <a:srcRect/>
          <a:stretch>
            <a:fillRect/>
          </a:stretch>
        </p:blipFill>
        <p:spPr bwMode="auto">
          <a:xfrm>
            <a:off x="1259632" y="1268760"/>
            <a:ext cx="2448272" cy="367240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844824"/>
            <a:ext cx="1512168" cy="1728192"/>
          </a:xfrm>
        </p:spPr>
        <p:txBody>
          <a:bodyPr/>
          <a:lstStyle/>
          <a:p>
            <a:endParaRPr lang="ru-RU" dirty="0"/>
          </a:p>
        </p:txBody>
      </p:sp>
      <p:sp>
        <p:nvSpPr>
          <p:cNvPr id="3" name="Содержимое 2"/>
          <p:cNvSpPr>
            <a:spLocks noGrp="1"/>
          </p:cNvSpPr>
          <p:nvPr>
            <p:ph idx="1"/>
          </p:nvPr>
        </p:nvSpPr>
        <p:spPr>
          <a:xfrm>
            <a:off x="4139952" y="188640"/>
            <a:ext cx="4546848" cy="6120720"/>
          </a:xfrm>
        </p:spPr>
        <p:txBody>
          <a:bodyPr>
            <a:normAutofit fontScale="25000" lnSpcReduction="20000"/>
          </a:bodyPr>
          <a:lstStyle/>
          <a:p>
            <a:r>
              <a:rPr lang="ru-RU" sz="7200" dirty="0" smtClean="0"/>
              <a:t>65.012.1</a:t>
            </a:r>
          </a:p>
          <a:p>
            <a:r>
              <a:rPr lang="ru-RU" sz="7200" dirty="0" smtClean="0"/>
              <a:t>С 14</a:t>
            </a:r>
          </a:p>
          <a:p>
            <a:r>
              <a:rPr lang="ru-RU" sz="7200" dirty="0" err="1" smtClean="0"/>
              <a:t>Саймон</a:t>
            </a:r>
            <a:r>
              <a:rPr lang="ru-RU" sz="7200" dirty="0" smtClean="0"/>
              <a:t>  Г. </a:t>
            </a:r>
            <a:endParaRPr lang="ru-RU" sz="7200" dirty="0" smtClean="0"/>
          </a:p>
          <a:p>
            <a:r>
              <a:rPr lang="ru-RU" sz="7200" dirty="0" smtClean="0"/>
              <a:t>Скрытые чемпионы. Уроки 500 лучших в мире неизвестных компаний / пер. с нем. / Г. </a:t>
            </a:r>
            <a:r>
              <a:rPr lang="ru-RU" sz="7200" dirty="0" err="1" smtClean="0"/>
              <a:t>Саймон</a:t>
            </a:r>
            <a:r>
              <a:rPr lang="ru-RU" sz="7200" dirty="0" smtClean="0"/>
              <a:t>. - М. : Дело, 2005. - 288 с.</a:t>
            </a:r>
          </a:p>
          <a:p>
            <a:r>
              <a:rPr lang="ru-RU" sz="7200" dirty="0" smtClean="0"/>
              <a:t>Аннотация</a:t>
            </a:r>
            <a:r>
              <a:rPr lang="ru-RU" sz="7200" dirty="0" smtClean="0"/>
              <a:t>: Большое количество малых или ограниченных по масштабам деятельности, но в высшей степени успешных бизнес - компаний, мировых лидеров в своих областях, не стали объектами рекламы, паблисити. Вокруг них не кипят страсти, о них не пишут вездесущие бизнес - журналисты, ими не занимаются ученые, их опыт не используют консультанты. Почему? Ответ: они сознательно остаются в тени. Они работают иначе, чем </a:t>
            </a:r>
            <a:r>
              <a:rPr lang="ru-RU" sz="7200" dirty="0" err="1" smtClean="0"/>
              <a:t>супергиганты</a:t>
            </a:r>
            <a:r>
              <a:rPr lang="ru-RU" sz="7200" dirty="0" smtClean="0"/>
              <a:t>. Они другие и хотят сохранить собственную уникальность. Урокам 500 лучших компаний - незнакомцев посвящена эта книга.</a:t>
            </a:r>
          </a:p>
          <a:p>
            <a:r>
              <a:rPr lang="ru-RU" sz="7200" dirty="0" smtClean="0"/>
              <a:t> Экземпляры: всего:3 - №3(3)</a:t>
            </a:r>
          </a:p>
          <a:p>
            <a:endParaRPr lang="ru-RU" sz="7200" dirty="0" smtClean="0"/>
          </a:p>
          <a:p>
            <a:r>
              <a:rPr lang="ru-RU" sz="7200" dirty="0" smtClean="0"/>
              <a:t> </a:t>
            </a:r>
          </a:p>
          <a:p>
            <a:r>
              <a:rPr lang="ru-RU" sz="7200" dirty="0" smtClean="0"/>
              <a:t> </a:t>
            </a:r>
          </a:p>
          <a:p>
            <a:endParaRPr lang="ru-RU" dirty="0"/>
          </a:p>
        </p:txBody>
      </p:sp>
      <p:pic>
        <p:nvPicPr>
          <p:cNvPr id="13314" name="Picture 2" descr="C:\Users\bibl2\Desktop\1.jpg"/>
          <p:cNvPicPr>
            <a:picLocks noChangeAspect="1" noChangeArrowheads="1"/>
          </p:cNvPicPr>
          <p:nvPr/>
        </p:nvPicPr>
        <p:blipFill>
          <a:blip r:embed="rId2" cstate="print"/>
          <a:srcRect/>
          <a:stretch>
            <a:fillRect/>
          </a:stretch>
        </p:blipFill>
        <p:spPr bwMode="auto">
          <a:xfrm>
            <a:off x="971600" y="1124744"/>
            <a:ext cx="2736304" cy="4104456"/>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1700808"/>
            <a:ext cx="1368152" cy="1656184"/>
          </a:xfrm>
        </p:spPr>
        <p:txBody>
          <a:bodyPr/>
          <a:lstStyle/>
          <a:p>
            <a:endParaRPr lang="ru-RU" dirty="0"/>
          </a:p>
        </p:txBody>
      </p:sp>
      <p:sp>
        <p:nvSpPr>
          <p:cNvPr id="3" name="Содержимое 2"/>
          <p:cNvSpPr>
            <a:spLocks noGrp="1"/>
          </p:cNvSpPr>
          <p:nvPr>
            <p:ph idx="1"/>
          </p:nvPr>
        </p:nvSpPr>
        <p:spPr>
          <a:xfrm>
            <a:off x="4211960" y="260648"/>
            <a:ext cx="4474840" cy="6048712"/>
          </a:xfrm>
        </p:spPr>
        <p:txBody>
          <a:bodyPr>
            <a:normAutofit/>
          </a:bodyPr>
          <a:lstStyle/>
          <a:p>
            <a:r>
              <a:rPr lang="ru-RU" sz="1800" dirty="0" smtClean="0"/>
              <a:t>88.5</a:t>
            </a:r>
          </a:p>
          <a:p>
            <a:r>
              <a:rPr lang="ru-RU" sz="1800" dirty="0" smtClean="0"/>
              <a:t>К24</a:t>
            </a:r>
          </a:p>
          <a:p>
            <a:r>
              <a:rPr lang="ru-RU" sz="1800" dirty="0" smtClean="0"/>
              <a:t>Карнеги Д. </a:t>
            </a:r>
            <a:endParaRPr lang="ru-RU" sz="1800" dirty="0" smtClean="0"/>
          </a:p>
          <a:p>
            <a:r>
              <a:rPr lang="ru-RU" sz="1800" dirty="0" smtClean="0"/>
              <a:t>Как завоевывать друзей и оказывать влияние на людей / Д. Карнеги. - Екатеринбург : ЛТД, 1999. - 720 с</a:t>
            </a:r>
            <a:r>
              <a:rPr lang="ru-RU" sz="1800" dirty="0" smtClean="0"/>
              <a:t>.</a:t>
            </a:r>
          </a:p>
          <a:p>
            <a:r>
              <a:rPr lang="ru-RU" sz="1800" dirty="0" smtClean="0"/>
              <a:t>Аннотация: Новый, наиболее полный, впервые издаваемый в России бесцензурный перевод работ Дейла Карнеги. Эта книга пользуется огромным успехом у деловых людей у нас в стране и за рубежом.</a:t>
            </a:r>
            <a:endParaRPr lang="ru-RU" sz="1800" dirty="0" smtClean="0"/>
          </a:p>
          <a:p>
            <a:r>
              <a:rPr lang="ru-RU" sz="1800" dirty="0" smtClean="0"/>
              <a:t> Экземпляры: всего:1 - ЧЗ №2(1).</a:t>
            </a:r>
          </a:p>
          <a:p>
            <a:r>
              <a:rPr lang="ru-RU" sz="1800" dirty="0" smtClean="0"/>
              <a:t> </a:t>
            </a:r>
          </a:p>
          <a:p>
            <a:r>
              <a:rPr lang="ru-RU" sz="1800" dirty="0" smtClean="0"/>
              <a:t> </a:t>
            </a:r>
          </a:p>
          <a:p>
            <a:endParaRPr lang="ru-RU" dirty="0"/>
          </a:p>
        </p:txBody>
      </p:sp>
      <p:pic>
        <p:nvPicPr>
          <p:cNvPr id="14338" name="Picture 2" descr="C:\Users\bibl2\Desktop\1.jpg"/>
          <p:cNvPicPr>
            <a:picLocks noChangeAspect="1" noChangeArrowheads="1"/>
          </p:cNvPicPr>
          <p:nvPr/>
        </p:nvPicPr>
        <p:blipFill>
          <a:blip r:embed="rId2" cstate="print"/>
          <a:srcRect/>
          <a:stretch>
            <a:fillRect/>
          </a:stretch>
        </p:blipFill>
        <p:spPr bwMode="auto">
          <a:xfrm>
            <a:off x="1187624" y="1052736"/>
            <a:ext cx="2376264" cy="36004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916832"/>
            <a:ext cx="2232248" cy="2088232"/>
          </a:xfrm>
        </p:spPr>
        <p:txBody>
          <a:bodyPr/>
          <a:lstStyle/>
          <a:p>
            <a:endParaRPr lang="ru-RU" dirty="0"/>
          </a:p>
        </p:txBody>
      </p:sp>
      <p:sp>
        <p:nvSpPr>
          <p:cNvPr id="3" name="Содержимое 2"/>
          <p:cNvSpPr>
            <a:spLocks noGrp="1"/>
          </p:cNvSpPr>
          <p:nvPr>
            <p:ph idx="1"/>
          </p:nvPr>
        </p:nvSpPr>
        <p:spPr>
          <a:xfrm>
            <a:off x="4355976" y="260648"/>
            <a:ext cx="4330824" cy="6048712"/>
          </a:xfrm>
        </p:spPr>
        <p:txBody>
          <a:bodyPr>
            <a:normAutofit fontScale="92500"/>
          </a:bodyPr>
          <a:lstStyle/>
          <a:p>
            <a:r>
              <a:rPr lang="ru-RU" sz="1900" dirty="0" smtClean="0"/>
              <a:t>65.291.6-21</a:t>
            </a:r>
          </a:p>
          <a:p>
            <a:r>
              <a:rPr lang="ru-RU" sz="1900" dirty="0" smtClean="0"/>
              <a:t>С 28</a:t>
            </a:r>
          </a:p>
          <a:p>
            <a:r>
              <a:rPr lang="ru-RU" sz="1900" dirty="0" err="1" smtClean="0"/>
              <a:t>Седдон</a:t>
            </a:r>
            <a:r>
              <a:rPr lang="ru-RU" sz="1900" dirty="0" smtClean="0"/>
              <a:t> Д. </a:t>
            </a:r>
            <a:endParaRPr lang="ru-RU" sz="1900" dirty="0" smtClean="0"/>
          </a:p>
          <a:p>
            <a:r>
              <a:rPr lang="ru-RU" sz="1900" dirty="0" smtClean="0"/>
              <a:t>Свобода от приказов и контроля. путь к эффективному сервису / Дж. </a:t>
            </a:r>
            <a:r>
              <a:rPr lang="ru-RU" sz="1900" dirty="0" err="1" smtClean="0"/>
              <a:t>Седдон</a:t>
            </a:r>
            <a:r>
              <a:rPr lang="ru-RU" sz="1900" dirty="0" smtClean="0"/>
              <a:t>. - М. : РИА "Стандарты и качество", 2009. - 232 с. - (Серия "Практический менеджмент")</a:t>
            </a:r>
          </a:p>
          <a:p>
            <a:r>
              <a:rPr lang="ru-RU" sz="1900" dirty="0" smtClean="0"/>
              <a:t>Аннотация</a:t>
            </a:r>
            <a:r>
              <a:rPr lang="ru-RU" sz="1900" dirty="0" smtClean="0"/>
              <a:t>: Эта книга- о применении идей бережливого производства и философии системного и статистического мышления по </a:t>
            </a:r>
            <a:r>
              <a:rPr lang="ru-RU" sz="1900" dirty="0" err="1" smtClean="0"/>
              <a:t>Демингу</a:t>
            </a:r>
            <a:r>
              <a:rPr lang="ru-RU" sz="1900" dirty="0" smtClean="0"/>
              <a:t> для создания эффективной организации в сфере обслуживания.</a:t>
            </a:r>
          </a:p>
          <a:p>
            <a:r>
              <a:rPr lang="ru-RU" sz="1900" dirty="0" smtClean="0"/>
              <a:t>Экземпляры</a:t>
            </a:r>
            <a:r>
              <a:rPr lang="ru-RU" sz="1900" dirty="0" smtClean="0"/>
              <a:t>: всего:1 - №3(1)</a:t>
            </a:r>
          </a:p>
          <a:p>
            <a:endParaRPr lang="ru-RU" sz="2300" dirty="0" smtClean="0"/>
          </a:p>
          <a:p>
            <a:r>
              <a:rPr lang="ru-RU" sz="2300" dirty="0" smtClean="0"/>
              <a:t> </a:t>
            </a:r>
          </a:p>
          <a:p>
            <a:r>
              <a:rPr lang="ru-RU" dirty="0" smtClean="0"/>
              <a:t> </a:t>
            </a:r>
          </a:p>
          <a:p>
            <a:endParaRPr lang="ru-RU" dirty="0"/>
          </a:p>
        </p:txBody>
      </p:sp>
      <p:pic>
        <p:nvPicPr>
          <p:cNvPr id="15362" name="Picture 2" descr="C:\Users\bibl2\Desktop\1.jpg"/>
          <p:cNvPicPr>
            <a:picLocks noChangeAspect="1" noChangeArrowheads="1"/>
          </p:cNvPicPr>
          <p:nvPr/>
        </p:nvPicPr>
        <p:blipFill>
          <a:blip r:embed="rId2" cstate="print"/>
          <a:srcRect/>
          <a:stretch>
            <a:fillRect/>
          </a:stretch>
        </p:blipFill>
        <p:spPr bwMode="auto">
          <a:xfrm>
            <a:off x="971600" y="1052736"/>
            <a:ext cx="2376264" cy="3672408"/>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276872"/>
            <a:ext cx="2232248" cy="1800200"/>
          </a:xfrm>
        </p:spPr>
        <p:txBody>
          <a:bodyPr/>
          <a:lstStyle/>
          <a:p>
            <a:endParaRPr lang="ru-RU" dirty="0"/>
          </a:p>
        </p:txBody>
      </p:sp>
      <p:sp>
        <p:nvSpPr>
          <p:cNvPr id="3" name="Содержимое 2"/>
          <p:cNvSpPr>
            <a:spLocks noGrp="1"/>
          </p:cNvSpPr>
          <p:nvPr>
            <p:ph idx="1"/>
          </p:nvPr>
        </p:nvSpPr>
        <p:spPr>
          <a:xfrm>
            <a:off x="4572000" y="188640"/>
            <a:ext cx="4114800" cy="6120720"/>
          </a:xfrm>
        </p:spPr>
        <p:txBody>
          <a:bodyPr>
            <a:normAutofit/>
          </a:bodyPr>
          <a:lstStyle/>
          <a:p>
            <a:r>
              <a:rPr lang="ru-RU" sz="1800" dirty="0" smtClean="0"/>
              <a:t>65.291.6-21</a:t>
            </a:r>
          </a:p>
          <a:p>
            <a:r>
              <a:rPr lang="ru-RU" sz="1800" dirty="0" smtClean="0"/>
              <a:t>С 29</a:t>
            </a:r>
          </a:p>
          <a:p>
            <a:r>
              <a:rPr lang="ru-RU" sz="1800" dirty="0" smtClean="0"/>
              <a:t>Селезнева Е. В. </a:t>
            </a:r>
            <a:endParaRPr lang="ru-RU" sz="1800" dirty="0" smtClean="0"/>
          </a:p>
          <a:p>
            <a:r>
              <a:rPr lang="ru-RU" sz="1800" dirty="0" smtClean="0"/>
              <a:t>Лидерство : учебник для бакалавров.; допущено УМО высшего образования / Е. В. Селезнева. - М. : </a:t>
            </a:r>
            <a:r>
              <a:rPr lang="ru-RU" sz="1800" dirty="0" err="1" smtClean="0"/>
              <a:t>Юрайт</a:t>
            </a:r>
            <a:r>
              <a:rPr lang="ru-RU" sz="1800" dirty="0" smtClean="0"/>
              <a:t>, 2013. - 429 с. - (Серия: Бакалавр. Базовый курс)</a:t>
            </a:r>
          </a:p>
          <a:p>
            <a:r>
              <a:rPr lang="ru-RU" sz="1800" dirty="0" smtClean="0"/>
              <a:t> Экземпляры: всего:15 - №3(15)</a:t>
            </a:r>
          </a:p>
          <a:p>
            <a:r>
              <a:rPr lang="ru-RU" sz="1800" dirty="0" smtClean="0"/>
              <a:t>Аннотация: Учебник охватывает основной круг вопросов, связанных с проблемами лидерства. </a:t>
            </a:r>
          </a:p>
          <a:p>
            <a:r>
              <a:rPr lang="ru-RU" sz="1800" dirty="0" smtClean="0"/>
              <a:t>.</a:t>
            </a:r>
          </a:p>
          <a:p>
            <a:r>
              <a:rPr lang="ru-RU" dirty="0" smtClean="0"/>
              <a:t> </a:t>
            </a:r>
          </a:p>
          <a:p>
            <a:r>
              <a:rPr lang="ru-RU" dirty="0" smtClean="0"/>
              <a:t> </a:t>
            </a:r>
          </a:p>
          <a:p>
            <a:endParaRPr lang="ru-RU" dirty="0"/>
          </a:p>
        </p:txBody>
      </p:sp>
      <p:pic>
        <p:nvPicPr>
          <p:cNvPr id="16387" name="Picture 3" descr="C:\Users\bibl2\Desktop\1.jpg"/>
          <p:cNvPicPr>
            <a:picLocks noChangeAspect="1" noChangeArrowheads="1"/>
          </p:cNvPicPr>
          <p:nvPr/>
        </p:nvPicPr>
        <p:blipFill>
          <a:blip r:embed="rId2" cstate="print"/>
          <a:srcRect/>
          <a:stretch>
            <a:fillRect/>
          </a:stretch>
        </p:blipFill>
        <p:spPr bwMode="auto">
          <a:xfrm>
            <a:off x="1115616" y="1196752"/>
            <a:ext cx="2592288" cy="3744416"/>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844824"/>
            <a:ext cx="2088232" cy="1512168"/>
          </a:xfrm>
        </p:spPr>
        <p:txBody>
          <a:bodyPr/>
          <a:lstStyle/>
          <a:p>
            <a:endParaRPr lang="ru-RU" dirty="0"/>
          </a:p>
        </p:txBody>
      </p:sp>
      <p:sp>
        <p:nvSpPr>
          <p:cNvPr id="3" name="Содержимое 2"/>
          <p:cNvSpPr>
            <a:spLocks noGrp="1"/>
          </p:cNvSpPr>
          <p:nvPr>
            <p:ph idx="1"/>
          </p:nvPr>
        </p:nvSpPr>
        <p:spPr>
          <a:xfrm>
            <a:off x="4427984" y="188640"/>
            <a:ext cx="4258816" cy="6120720"/>
          </a:xfrm>
        </p:spPr>
        <p:txBody>
          <a:bodyPr>
            <a:normAutofit fontScale="70000" lnSpcReduction="20000"/>
          </a:bodyPr>
          <a:lstStyle/>
          <a:p>
            <a:r>
              <a:rPr lang="ru-RU" dirty="0" smtClean="0"/>
              <a:t>88.5я73</a:t>
            </a:r>
          </a:p>
          <a:p>
            <a:r>
              <a:rPr lang="ru-RU" dirty="0" smtClean="0"/>
              <a:t>Ч-56</a:t>
            </a:r>
          </a:p>
          <a:p>
            <a:r>
              <a:rPr lang="ru-RU" dirty="0" smtClean="0"/>
              <a:t>Чеховских  М. И. </a:t>
            </a:r>
          </a:p>
          <a:p>
            <a:r>
              <a:rPr lang="ru-RU" dirty="0" smtClean="0"/>
              <a:t>Психология делового общения : учебное пособие / М. И. Чеховских. - Минск : Новое знание , 2006. - 253 с.</a:t>
            </a:r>
          </a:p>
          <a:p>
            <a:r>
              <a:rPr lang="ru-RU" dirty="0" smtClean="0"/>
              <a:t>Аннотация: Материал изложен просто, научно достоверно, увлекательно, с привлечением большого количества ярких примеров и четких практических рекомендаций. особое внимание уделено психологическим и культурологическим основам делового общения. Пособие снабжено кратким словарем основных психологических терминов.</a:t>
            </a:r>
          </a:p>
          <a:p>
            <a:r>
              <a:rPr lang="ru-RU" dirty="0" smtClean="0"/>
              <a:t> Экземпляры: всего:1 - №3(1)</a:t>
            </a:r>
          </a:p>
        </p:txBody>
      </p:sp>
      <p:pic>
        <p:nvPicPr>
          <p:cNvPr id="4" name="Picture 1" descr="C:\Users\bibl2\Desktop\1.jpg"/>
          <p:cNvPicPr>
            <a:picLocks noChangeAspect="1" noChangeArrowheads="1"/>
          </p:cNvPicPr>
          <p:nvPr/>
        </p:nvPicPr>
        <p:blipFill>
          <a:blip r:embed="rId2" cstate="print"/>
          <a:srcRect/>
          <a:stretch>
            <a:fillRect/>
          </a:stretch>
        </p:blipFill>
        <p:spPr bwMode="auto">
          <a:xfrm>
            <a:off x="971600" y="764704"/>
            <a:ext cx="2880320" cy="4608512"/>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36912"/>
            <a:ext cx="1872208" cy="1728192"/>
          </a:xfrm>
        </p:spPr>
        <p:txBody>
          <a:bodyPr/>
          <a:lstStyle/>
          <a:p>
            <a:endParaRPr lang="ru-RU" dirty="0"/>
          </a:p>
        </p:txBody>
      </p:sp>
      <p:sp>
        <p:nvSpPr>
          <p:cNvPr id="3" name="Содержимое 2"/>
          <p:cNvSpPr>
            <a:spLocks noGrp="1"/>
          </p:cNvSpPr>
          <p:nvPr>
            <p:ph idx="1"/>
          </p:nvPr>
        </p:nvSpPr>
        <p:spPr>
          <a:xfrm>
            <a:off x="4283968" y="404664"/>
            <a:ext cx="4402832" cy="5904696"/>
          </a:xfrm>
        </p:spPr>
        <p:txBody>
          <a:bodyPr>
            <a:normAutofit lnSpcReduction="10000"/>
          </a:bodyPr>
          <a:lstStyle/>
          <a:p>
            <a:r>
              <a:rPr lang="ru-RU" sz="1800" dirty="0" smtClean="0"/>
              <a:t>88</a:t>
            </a:r>
          </a:p>
          <a:p>
            <a:r>
              <a:rPr lang="ru-RU" sz="1800" dirty="0" smtClean="0"/>
              <a:t>Ш12</a:t>
            </a:r>
          </a:p>
          <a:p>
            <a:r>
              <a:rPr lang="ru-RU" sz="1800" dirty="0" smtClean="0"/>
              <a:t>Шейнов </a:t>
            </a:r>
            <a:r>
              <a:rPr lang="ru-RU" sz="1800" dirty="0" smtClean="0"/>
              <a:t>В.П. </a:t>
            </a:r>
          </a:p>
          <a:p>
            <a:r>
              <a:rPr lang="ru-RU" sz="1800" dirty="0" smtClean="0"/>
              <a:t>Как управлять другими. Как управлять собой: (Искусство менеджера) / В.П. Шейнов. - 2-е изд., доп. - Мн. : </a:t>
            </a:r>
            <a:r>
              <a:rPr lang="ru-RU" sz="1800" dirty="0" err="1" smtClean="0"/>
              <a:t>Амалфея</a:t>
            </a:r>
            <a:r>
              <a:rPr lang="ru-RU" sz="1800" dirty="0" smtClean="0"/>
              <a:t>, 1997. - 368 с</a:t>
            </a:r>
            <a:r>
              <a:rPr lang="ru-RU" sz="1800" dirty="0" smtClean="0"/>
              <a:t>.</a:t>
            </a:r>
          </a:p>
          <a:p>
            <a:r>
              <a:rPr lang="ru-RU" sz="1800" dirty="0" smtClean="0"/>
              <a:t>Аннотация: Прочитав эту книгу, Вы овладеете эффективными методами управления человеком  - от искусства убеждать и располагать к себе до манипулирования собеседником и управления конфликтом. Получите выверенные практикой рекомендации по технике личной работы и делового контакта, организации рабочего времени.</a:t>
            </a:r>
            <a:endParaRPr lang="ru-RU" sz="1800" dirty="0" smtClean="0"/>
          </a:p>
          <a:p>
            <a:r>
              <a:rPr lang="ru-RU" sz="1800" dirty="0" smtClean="0"/>
              <a:t> Экземпляры: всего:1 - </a:t>
            </a:r>
            <a:r>
              <a:rPr lang="ru-RU" sz="1800" dirty="0" err="1" smtClean="0"/>
              <a:t>аб</a:t>
            </a:r>
            <a:r>
              <a:rPr lang="ru-RU" sz="1800" dirty="0" smtClean="0"/>
              <a:t>.(1).</a:t>
            </a:r>
          </a:p>
          <a:p>
            <a:r>
              <a:rPr lang="ru-RU" sz="1800" dirty="0" smtClean="0"/>
              <a:t> </a:t>
            </a:r>
          </a:p>
          <a:p>
            <a:r>
              <a:rPr lang="ru-RU" dirty="0" smtClean="0"/>
              <a:t> </a:t>
            </a:r>
          </a:p>
          <a:p>
            <a:endParaRPr lang="ru-RU" dirty="0"/>
          </a:p>
        </p:txBody>
      </p:sp>
      <p:pic>
        <p:nvPicPr>
          <p:cNvPr id="17410" name="Picture 2" descr="C:\Users\bibl2\Desktop\1.jpg"/>
          <p:cNvPicPr>
            <a:picLocks noChangeAspect="1" noChangeArrowheads="1"/>
          </p:cNvPicPr>
          <p:nvPr/>
        </p:nvPicPr>
        <p:blipFill>
          <a:blip r:embed="rId2" cstate="print"/>
          <a:srcRect/>
          <a:stretch>
            <a:fillRect/>
          </a:stretch>
        </p:blipFill>
        <p:spPr bwMode="auto">
          <a:xfrm>
            <a:off x="1043608" y="1268760"/>
            <a:ext cx="2664296" cy="3888432"/>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1700808"/>
            <a:ext cx="1800200" cy="1368152"/>
          </a:xfrm>
        </p:spPr>
        <p:txBody>
          <a:bodyPr/>
          <a:lstStyle/>
          <a:p>
            <a:endParaRPr lang="ru-RU" dirty="0"/>
          </a:p>
        </p:txBody>
      </p:sp>
      <p:sp>
        <p:nvSpPr>
          <p:cNvPr id="3" name="Содержимое 2"/>
          <p:cNvSpPr>
            <a:spLocks noGrp="1"/>
          </p:cNvSpPr>
          <p:nvPr>
            <p:ph idx="1"/>
          </p:nvPr>
        </p:nvSpPr>
        <p:spPr>
          <a:xfrm>
            <a:off x="4499992" y="332656"/>
            <a:ext cx="4186808" cy="5976704"/>
          </a:xfrm>
        </p:spPr>
        <p:txBody>
          <a:bodyPr>
            <a:normAutofit/>
          </a:bodyPr>
          <a:lstStyle/>
          <a:p>
            <a:r>
              <a:rPr lang="ru-RU" sz="1800" dirty="0" smtClean="0"/>
              <a:t>88.5</a:t>
            </a:r>
          </a:p>
          <a:p>
            <a:r>
              <a:rPr lang="ru-RU" sz="1800" dirty="0" smtClean="0"/>
              <a:t>Ш39</a:t>
            </a:r>
          </a:p>
          <a:p>
            <a:r>
              <a:rPr lang="ru-RU" sz="1800" dirty="0" smtClean="0"/>
              <a:t>Шейнов </a:t>
            </a:r>
            <a:r>
              <a:rPr lang="ru-RU" sz="1800" dirty="0" smtClean="0"/>
              <a:t>В.П. </a:t>
            </a:r>
          </a:p>
          <a:p>
            <a:r>
              <a:rPr lang="ru-RU" sz="1800" dirty="0" smtClean="0"/>
              <a:t>Скрытое управление человеком (Психология манипулирования) / В.П. Шейнов. - Мн. :  ООО "Издательство АСТ", 2002. - 848 с. </a:t>
            </a:r>
            <a:endParaRPr lang="ru-RU" sz="1800" dirty="0" smtClean="0"/>
          </a:p>
          <a:p>
            <a:r>
              <a:rPr lang="ru-RU" sz="1800" dirty="0" smtClean="0"/>
              <a:t>Аннотация: Эта книга не имеет аналогов в отечественной и зарубежной литературе. В ней исследованы предпосылки и технологии скрытого управления и манипулирования.  Книга помогает освоить </a:t>
            </a:r>
            <a:r>
              <a:rPr lang="ru-RU" sz="1800" dirty="0" smtClean="0"/>
              <a:t> </a:t>
            </a:r>
            <a:r>
              <a:rPr lang="ru-RU" sz="1800" dirty="0" smtClean="0"/>
              <a:t>способ управления людьми и учит защищаться от манипуляторов. </a:t>
            </a:r>
            <a:endParaRPr lang="ru-RU" sz="1800" dirty="0" smtClean="0"/>
          </a:p>
          <a:p>
            <a:r>
              <a:rPr lang="ru-RU" sz="1800" dirty="0" smtClean="0"/>
              <a:t> Экземпляры: всего:1 - </a:t>
            </a:r>
            <a:r>
              <a:rPr lang="ru-RU" sz="1800" dirty="0" err="1" smtClean="0"/>
              <a:t>аб</a:t>
            </a:r>
            <a:r>
              <a:rPr lang="ru-RU" sz="1800" dirty="0" smtClean="0"/>
              <a:t>.(1).</a:t>
            </a:r>
          </a:p>
          <a:p>
            <a:r>
              <a:rPr lang="ru-RU" sz="1800" dirty="0" smtClean="0"/>
              <a:t> </a:t>
            </a:r>
          </a:p>
          <a:p>
            <a:r>
              <a:rPr lang="ru-RU" dirty="0" smtClean="0"/>
              <a:t> </a:t>
            </a:r>
          </a:p>
          <a:p>
            <a:endParaRPr lang="ru-RU" dirty="0"/>
          </a:p>
        </p:txBody>
      </p:sp>
      <p:pic>
        <p:nvPicPr>
          <p:cNvPr id="18434" name="Picture 2" descr="C:\Users\bibl2\Desktop\1.jpg"/>
          <p:cNvPicPr>
            <a:picLocks noChangeAspect="1" noChangeArrowheads="1"/>
          </p:cNvPicPr>
          <p:nvPr/>
        </p:nvPicPr>
        <p:blipFill>
          <a:blip r:embed="rId2" cstate="print"/>
          <a:srcRect/>
          <a:stretch>
            <a:fillRect/>
          </a:stretch>
        </p:blipFill>
        <p:spPr bwMode="auto">
          <a:xfrm>
            <a:off x="1331640" y="980728"/>
            <a:ext cx="2592288" cy="432048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340768"/>
            <a:ext cx="1810544" cy="2016224"/>
          </a:xfrm>
        </p:spPr>
        <p:txBody>
          <a:bodyPr/>
          <a:lstStyle/>
          <a:p>
            <a:endParaRPr lang="ru-RU" dirty="0"/>
          </a:p>
        </p:txBody>
      </p:sp>
      <p:sp>
        <p:nvSpPr>
          <p:cNvPr id="3" name="Содержимое 2"/>
          <p:cNvSpPr>
            <a:spLocks noGrp="1"/>
          </p:cNvSpPr>
          <p:nvPr>
            <p:ph idx="1"/>
          </p:nvPr>
        </p:nvSpPr>
        <p:spPr>
          <a:xfrm>
            <a:off x="4427984" y="332656"/>
            <a:ext cx="4258816" cy="6120680"/>
          </a:xfrm>
        </p:spPr>
        <p:txBody>
          <a:bodyPr>
            <a:normAutofit fontScale="25000" lnSpcReduction="20000"/>
          </a:bodyPr>
          <a:lstStyle/>
          <a:p>
            <a:r>
              <a:rPr lang="ru-RU" sz="7200" dirty="0" smtClean="0"/>
              <a:t>65.291.21</a:t>
            </a:r>
          </a:p>
          <a:p>
            <a:r>
              <a:rPr lang="ru-RU" sz="7200" dirty="0" smtClean="0"/>
              <a:t>Ш 48</a:t>
            </a:r>
          </a:p>
          <a:p>
            <a:r>
              <a:rPr lang="ru-RU" sz="7200" dirty="0" err="1" smtClean="0"/>
              <a:t>Шепель</a:t>
            </a:r>
            <a:r>
              <a:rPr lang="ru-RU" sz="7200" dirty="0" smtClean="0"/>
              <a:t> В. М. </a:t>
            </a:r>
            <a:endParaRPr lang="ru-RU" sz="7200" dirty="0" smtClean="0"/>
          </a:p>
          <a:p>
            <a:r>
              <a:rPr lang="ru-RU" sz="7200" dirty="0" smtClean="0"/>
              <a:t>Эффективный менеджмент: мыслить по-русски / В. М. </a:t>
            </a:r>
            <a:r>
              <a:rPr lang="ru-RU" sz="7200" dirty="0" err="1" smtClean="0"/>
              <a:t>Шепель</a:t>
            </a:r>
            <a:r>
              <a:rPr lang="ru-RU" sz="7200" dirty="0" smtClean="0"/>
              <a:t>. - М. : Финансы и статистика, 2005. - 384 с.</a:t>
            </a:r>
          </a:p>
          <a:p>
            <a:r>
              <a:rPr lang="ru-RU" sz="7200" dirty="0" smtClean="0"/>
              <a:t>Аннотация</a:t>
            </a:r>
            <a:r>
              <a:rPr lang="ru-RU" sz="7200" dirty="0" smtClean="0"/>
              <a:t>: Впервые публикуется авторская разработка инновационной отрасли знания - </a:t>
            </a:r>
            <a:r>
              <a:rPr lang="ru-RU" sz="7200" dirty="0" err="1" smtClean="0"/>
              <a:t>менталитетологии</a:t>
            </a:r>
            <a:r>
              <a:rPr lang="ru-RU" sz="7200" dirty="0" smtClean="0"/>
              <a:t>, являющейся важным ресурсом обеспечения эффективности менеджмента. Представлены основные позиции технологии </a:t>
            </a:r>
            <a:r>
              <a:rPr lang="ru-RU" sz="7200" dirty="0" err="1" smtClean="0"/>
              <a:t>мыслетворения</a:t>
            </a:r>
            <a:r>
              <a:rPr lang="ru-RU" sz="7200" dirty="0" smtClean="0"/>
              <a:t>, кейс логик менеджмента. алгоритмы управленческого мышления, </a:t>
            </a:r>
            <a:r>
              <a:rPr lang="ru-RU" sz="7200" dirty="0" err="1" smtClean="0"/>
              <a:t>креативный</a:t>
            </a:r>
            <a:r>
              <a:rPr lang="ru-RU" sz="7200" dirty="0" smtClean="0"/>
              <a:t> потенциал русского менталитета, пакет практических рекомендаций, тестов, советов, проекты служебной этики и организации стимулирования труда.</a:t>
            </a:r>
          </a:p>
          <a:p>
            <a:r>
              <a:rPr lang="ru-RU" sz="7200" dirty="0" smtClean="0"/>
              <a:t>Экземпляры</a:t>
            </a:r>
            <a:r>
              <a:rPr lang="ru-RU" sz="7200" dirty="0" smtClean="0"/>
              <a:t>: всего:2 - №3(2)</a:t>
            </a:r>
          </a:p>
          <a:p>
            <a:r>
              <a:rPr lang="ru-RU" sz="7200" dirty="0" smtClean="0"/>
              <a:t> </a:t>
            </a:r>
          </a:p>
          <a:p>
            <a:r>
              <a:rPr lang="ru-RU" sz="7200" dirty="0" smtClean="0"/>
              <a:t> </a:t>
            </a:r>
          </a:p>
          <a:p>
            <a:pPr>
              <a:buNone/>
            </a:pPr>
            <a:endParaRPr lang="ru-RU" dirty="0"/>
          </a:p>
        </p:txBody>
      </p:sp>
      <p:pic>
        <p:nvPicPr>
          <p:cNvPr id="19458" name="Picture 2" descr="C:\Users\bibl2\Desktop\1.jpg"/>
          <p:cNvPicPr>
            <a:picLocks noChangeAspect="1" noChangeArrowheads="1"/>
          </p:cNvPicPr>
          <p:nvPr/>
        </p:nvPicPr>
        <p:blipFill>
          <a:blip r:embed="rId2" cstate="print"/>
          <a:srcRect/>
          <a:stretch>
            <a:fillRect/>
          </a:stretch>
        </p:blipFill>
        <p:spPr bwMode="auto">
          <a:xfrm>
            <a:off x="971600" y="980728"/>
            <a:ext cx="2376264" cy="388843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484784"/>
            <a:ext cx="2016224" cy="1872208"/>
          </a:xfrm>
        </p:spPr>
        <p:txBody>
          <a:bodyPr/>
          <a:lstStyle/>
          <a:p>
            <a:endParaRPr lang="ru-RU" dirty="0"/>
          </a:p>
        </p:txBody>
      </p:sp>
      <p:sp>
        <p:nvSpPr>
          <p:cNvPr id="3" name="Содержимое 2"/>
          <p:cNvSpPr>
            <a:spLocks noGrp="1"/>
          </p:cNvSpPr>
          <p:nvPr>
            <p:ph idx="1"/>
          </p:nvPr>
        </p:nvSpPr>
        <p:spPr>
          <a:xfrm>
            <a:off x="4499992" y="548680"/>
            <a:ext cx="4320480" cy="5577483"/>
          </a:xfrm>
        </p:spPr>
        <p:txBody>
          <a:bodyPr>
            <a:normAutofit fontScale="77500" lnSpcReduction="20000"/>
          </a:bodyPr>
          <a:lstStyle/>
          <a:p>
            <a:r>
              <a:rPr lang="ru-RU" sz="2300" dirty="0" smtClean="0"/>
              <a:t>65.291.55-21я73</a:t>
            </a:r>
          </a:p>
          <a:p>
            <a:r>
              <a:rPr lang="ru-RU" sz="2300" dirty="0" smtClean="0"/>
              <a:t>Б 24</a:t>
            </a:r>
          </a:p>
          <a:p>
            <a:r>
              <a:rPr lang="ru-RU" sz="2300" dirty="0" err="1" smtClean="0"/>
              <a:t>Баранчеев</a:t>
            </a:r>
            <a:r>
              <a:rPr lang="ru-RU" sz="2300" dirty="0" smtClean="0"/>
              <a:t>  В. П. </a:t>
            </a:r>
          </a:p>
          <a:p>
            <a:r>
              <a:rPr lang="ru-RU" sz="2300" dirty="0" smtClean="0"/>
              <a:t>Управление инновациями : учебник для бакалавров.; рекомендовано МО и науки РФ / В. П. </a:t>
            </a:r>
            <a:r>
              <a:rPr lang="ru-RU" sz="2300" dirty="0" err="1" smtClean="0"/>
              <a:t>Баранчеев</a:t>
            </a:r>
            <a:r>
              <a:rPr lang="ru-RU" sz="2300" dirty="0" smtClean="0"/>
              <a:t>, Н. П. Масленникова, В. М. Мишин. - 2-е изд., </a:t>
            </a:r>
            <a:r>
              <a:rPr lang="ru-RU" sz="2300" dirty="0" err="1" smtClean="0"/>
              <a:t>испр</a:t>
            </a:r>
            <a:r>
              <a:rPr lang="ru-RU" sz="2300" dirty="0" smtClean="0"/>
              <a:t>. и доп. - М. : </a:t>
            </a:r>
            <a:r>
              <a:rPr lang="ru-RU" sz="2300" dirty="0" err="1" smtClean="0"/>
              <a:t>Юрайт</a:t>
            </a:r>
            <a:r>
              <a:rPr lang="ru-RU" sz="2300" dirty="0" smtClean="0"/>
              <a:t>, 2013. - 711 с. - (Серия: Бакалавр. Углубленный курс)</a:t>
            </a:r>
          </a:p>
          <a:p>
            <a:r>
              <a:rPr lang="ru-RU" sz="2300" dirty="0" smtClean="0"/>
              <a:t>Аннотация: Рассматриваются наиболее актуальные аспекты управления инновациями, включающие его методологические основы, методику и практику.</a:t>
            </a:r>
          </a:p>
          <a:p>
            <a:r>
              <a:rPr lang="ru-RU" sz="2300" dirty="0" smtClean="0"/>
              <a:t> Экземпляры: всего:43 - №3(43)</a:t>
            </a:r>
          </a:p>
          <a:p>
            <a:endParaRPr lang="ru-RU" dirty="0" smtClean="0"/>
          </a:p>
          <a:p>
            <a:r>
              <a:rPr lang="ru-RU" dirty="0" smtClean="0"/>
              <a:t> </a:t>
            </a:r>
          </a:p>
          <a:p>
            <a:r>
              <a:rPr lang="ru-RU" dirty="0" smtClean="0"/>
              <a:t> </a:t>
            </a:r>
          </a:p>
          <a:p>
            <a:pPr>
              <a:buNone/>
            </a:pPr>
            <a:endParaRPr lang="ru-RU" dirty="0"/>
          </a:p>
        </p:txBody>
      </p:sp>
      <p:pic>
        <p:nvPicPr>
          <p:cNvPr id="12289" name="Picture 1" descr="C:\Users\bibl2\Desktop\1.jpg"/>
          <p:cNvPicPr>
            <a:picLocks noChangeAspect="1" noChangeArrowheads="1"/>
          </p:cNvPicPr>
          <p:nvPr/>
        </p:nvPicPr>
        <p:blipFill>
          <a:blip r:embed="rId2" cstate="print"/>
          <a:srcRect/>
          <a:stretch>
            <a:fillRect/>
          </a:stretch>
        </p:blipFill>
        <p:spPr bwMode="auto">
          <a:xfrm>
            <a:off x="1187624" y="836712"/>
            <a:ext cx="2376264" cy="38884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412776"/>
            <a:ext cx="1872208" cy="2664296"/>
          </a:xfrm>
        </p:spPr>
        <p:txBody>
          <a:bodyPr/>
          <a:lstStyle/>
          <a:p>
            <a:endParaRPr lang="ru-RU" dirty="0"/>
          </a:p>
        </p:txBody>
      </p:sp>
      <p:sp>
        <p:nvSpPr>
          <p:cNvPr id="3" name="Содержимое 2"/>
          <p:cNvSpPr>
            <a:spLocks noGrp="1"/>
          </p:cNvSpPr>
          <p:nvPr>
            <p:ph idx="1"/>
          </p:nvPr>
        </p:nvSpPr>
        <p:spPr>
          <a:xfrm>
            <a:off x="3995936" y="332656"/>
            <a:ext cx="4690864" cy="5976664"/>
          </a:xfrm>
        </p:spPr>
        <p:txBody>
          <a:bodyPr>
            <a:normAutofit fontScale="92500" lnSpcReduction="10000"/>
          </a:bodyPr>
          <a:lstStyle/>
          <a:p>
            <a:r>
              <a:rPr lang="ru-RU" sz="1900" dirty="0" smtClean="0"/>
              <a:t>65.291.6-21</a:t>
            </a:r>
          </a:p>
          <a:p>
            <a:r>
              <a:rPr lang="ru-RU" sz="1900" dirty="0" smtClean="0"/>
              <a:t>Б 28</a:t>
            </a:r>
          </a:p>
          <a:p>
            <a:r>
              <a:rPr lang="ru-RU" sz="1900" dirty="0" err="1" smtClean="0"/>
              <a:t>Батяев</a:t>
            </a:r>
            <a:r>
              <a:rPr lang="ru-RU" sz="1900" dirty="0" smtClean="0"/>
              <a:t>  А. А. </a:t>
            </a:r>
          </a:p>
          <a:p>
            <a:r>
              <a:rPr lang="ru-RU" sz="1900" dirty="0" smtClean="0"/>
              <a:t>Идеальный персонал - профессиональная подготовка, переподготовка, повышение квалификации : руководство / А. А. </a:t>
            </a:r>
            <a:r>
              <a:rPr lang="ru-RU" sz="1900" dirty="0" err="1" smtClean="0"/>
              <a:t>Батяев</a:t>
            </a:r>
            <a:r>
              <a:rPr lang="ru-RU" sz="1900" dirty="0" smtClean="0"/>
              <a:t>. - М. : Альфа-Пресс, 2007. - 176 с.</a:t>
            </a:r>
          </a:p>
          <a:p>
            <a:r>
              <a:rPr lang="ru-RU" sz="1900" dirty="0" smtClean="0"/>
              <a:t>Аннотация: Эта книга является пособием для работодателей о порядке установления и проведения в организации курсов обучения, профессиональной подготовки, переподготовки и повышения квалификации для работников.</a:t>
            </a:r>
          </a:p>
          <a:p>
            <a:r>
              <a:rPr lang="ru-RU" sz="1900" dirty="0" smtClean="0"/>
              <a:t> Экземпляры: всего:5 - №3(5)</a:t>
            </a:r>
          </a:p>
          <a:p>
            <a:endParaRPr lang="ru-RU" sz="1900" dirty="0" smtClean="0"/>
          </a:p>
          <a:p>
            <a:r>
              <a:rPr lang="ru-RU" sz="1900" dirty="0" smtClean="0"/>
              <a:t> </a:t>
            </a:r>
          </a:p>
          <a:p>
            <a:r>
              <a:rPr lang="ru-RU" sz="1900" dirty="0" smtClean="0"/>
              <a:t> </a:t>
            </a:r>
          </a:p>
          <a:p>
            <a:pPr>
              <a:buNone/>
            </a:pPr>
            <a:endParaRPr lang="ru-RU" dirty="0"/>
          </a:p>
        </p:txBody>
      </p:sp>
      <p:pic>
        <p:nvPicPr>
          <p:cNvPr id="11265" name="Picture 1" descr="C:\Users\bibl2\Desktop\1.jpg"/>
          <p:cNvPicPr>
            <a:picLocks noChangeAspect="1" noChangeArrowheads="1"/>
          </p:cNvPicPr>
          <p:nvPr/>
        </p:nvPicPr>
        <p:blipFill>
          <a:blip r:embed="rId2" cstate="print"/>
          <a:srcRect/>
          <a:stretch>
            <a:fillRect/>
          </a:stretch>
        </p:blipFill>
        <p:spPr bwMode="auto">
          <a:xfrm>
            <a:off x="1043608" y="1052736"/>
            <a:ext cx="2232248" cy="331236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1484784"/>
            <a:ext cx="1872208" cy="1872208"/>
          </a:xfrm>
        </p:spPr>
        <p:txBody>
          <a:bodyPr/>
          <a:lstStyle/>
          <a:p>
            <a:endParaRPr lang="ru-RU" dirty="0"/>
          </a:p>
        </p:txBody>
      </p:sp>
      <p:sp>
        <p:nvSpPr>
          <p:cNvPr id="3" name="Содержимое 2"/>
          <p:cNvSpPr>
            <a:spLocks noGrp="1"/>
          </p:cNvSpPr>
          <p:nvPr>
            <p:ph idx="1"/>
          </p:nvPr>
        </p:nvSpPr>
        <p:spPr>
          <a:xfrm>
            <a:off x="4283968" y="260648"/>
            <a:ext cx="4402832" cy="5865515"/>
          </a:xfrm>
        </p:spPr>
        <p:txBody>
          <a:bodyPr>
            <a:normAutofit fontScale="92500" lnSpcReduction="10000"/>
          </a:bodyPr>
          <a:lstStyle/>
          <a:p>
            <a:pPr>
              <a:buNone/>
            </a:pPr>
            <a:r>
              <a:rPr lang="ru-RU" dirty="0" smtClean="0"/>
              <a:t> </a:t>
            </a:r>
          </a:p>
          <a:p>
            <a:r>
              <a:rPr lang="ru-RU" sz="1900" dirty="0" smtClean="0"/>
              <a:t> 65.291</a:t>
            </a:r>
          </a:p>
          <a:p>
            <a:r>
              <a:rPr lang="ru-RU" sz="1900" dirty="0" smtClean="0"/>
              <a:t>В 21</a:t>
            </a:r>
          </a:p>
          <a:p>
            <a:r>
              <a:rPr lang="ru-RU" sz="1900" dirty="0" smtClean="0"/>
              <a:t>Ватсон  Г. </a:t>
            </a:r>
          </a:p>
          <a:p>
            <a:r>
              <a:rPr lang="ru-RU" sz="1900" dirty="0" smtClean="0"/>
              <a:t>Методология "Шесть сигм" для лидеров, или Как достичь 3,4 дефекта на миллион возможностей / пер. с ан. / Г. Ватсон. - М. : Стандарты и качество, 2006. - 224 с.</a:t>
            </a:r>
          </a:p>
          <a:p>
            <a:r>
              <a:rPr lang="ru-RU" sz="1900" dirty="0" smtClean="0"/>
              <a:t>Аннотация: В издании обобщается лучший опыт использования методологии "шесть сигм", при которой на миллион операций приходится в среднем не более 3,4 дефекта.</a:t>
            </a:r>
          </a:p>
          <a:p>
            <a:r>
              <a:rPr lang="ru-RU" sz="1900" dirty="0" smtClean="0"/>
              <a:t> Экземпляры: всего:1 - №3(1)</a:t>
            </a:r>
          </a:p>
          <a:p>
            <a:endParaRPr lang="ru-RU" dirty="0" smtClean="0"/>
          </a:p>
          <a:p>
            <a:r>
              <a:rPr lang="ru-RU" dirty="0" smtClean="0"/>
              <a:t> </a:t>
            </a:r>
          </a:p>
          <a:p>
            <a:r>
              <a:rPr lang="ru-RU" dirty="0" smtClean="0"/>
              <a:t> </a:t>
            </a:r>
          </a:p>
          <a:p>
            <a:pPr>
              <a:buNone/>
            </a:pPr>
            <a:endParaRPr lang="ru-RU" dirty="0"/>
          </a:p>
        </p:txBody>
      </p:sp>
      <p:pic>
        <p:nvPicPr>
          <p:cNvPr id="10241" name="Picture 1" descr="C:\Users\bibl2\Desktop\1.jpg"/>
          <p:cNvPicPr>
            <a:picLocks noChangeAspect="1" noChangeArrowheads="1"/>
          </p:cNvPicPr>
          <p:nvPr/>
        </p:nvPicPr>
        <p:blipFill>
          <a:blip r:embed="rId2" cstate="print"/>
          <a:srcRect/>
          <a:stretch>
            <a:fillRect/>
          </a:stretch>
        </p:blipFill>
        <p:spPr bwMode="auto">
          <a:xfrm>
            <a:off x="1475656" y="980728"/>
            <a:ext cx="2448272" cy="345638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1628800"/>
            <a:ext cx="1800200" cy="1872208"/>
          </a:xfrm>
        </p:spPr>
        <p:txBody>
          <a:bodyPr/>
          <a:lstStyle/>
          <a:p>
            <a:endParaRPr lang="ru-RU" dirty="0"/>
          </a:p>
        </p:txBody>
      </p:sp>
      <p:sp>
        <p:nvSpPr>
          <p:cNvPr id="3" name="Содержимое 2"/>
          <p:cNvSpPr>
            <a:spLocks noGrp="1"/>
          </p:cNvSpPr>
          <p:nvPr>
            <p:ph idx="1"/>
          </p:nvPr>
        </p:nvSpPr>
        <p:spPr>
          <a:xfrm>
            <a:off x="4788024" y="260648"/>
            <a:ext cx="3898776" cy="5865515"/>
          </a:xfrm>
        </p:spPr>
        <p:txBody>
          <a:bodyPr>
            <a:normAutofit fontScale="92500" lnSpcReduction="10000"/>
          </a:bodyPr>
          <a:lstStyle/>
          <a:p>
            <a:r>
              <a:rPr lang="ru-RU" sz="1800" dirty="0" smtClean="0"/>
              <a:t>65.6</a:t>
            </a:r>
          </a:p>
          <a:p>
            <a:r>
              <a:rPr lang="ru-RU" sz="1800" dirty="0" smtClean="0"/>
              <a:t>Г27</a:t>
            </a:r>
          </a:p>
          <a:p>
            <a:r>
              <a:rPr lang="ru-RU" sz="1800" dirty="0" smtClean="0"/>
              <a:t>Гейтс Б. </a:t>
            </a:r>
          </a:p>
          <a:p>
            <a:r>
              <a:rPr lang="ru-RU" sz="1800" dirty="0" smtClean="0"/>
              <a:t>Бизнес со скоростью мысли / Б. Гейтс. - 2-е изд., </a:t>
            </a:r>
            <a:r>
              <a:rPr lang="ru-RU" sz="1800" dirty="0" err="1" smtClean="0"/>
              <a:t>испр</a:t>
            </a:r>
            <a:r>
              <a:rPr lang="ru-RU" sz="1800" dirty="0" smtClean="0"/>
              <a:t>. и доп. - М. : ЭКСМО - Пресс, 2001. - 480 с.</a:t>
            </a:r>
          </a:p>
          <a:p>
            <a:r>
              <a:rPr lang="ru-RU" sz="1800" dirty="0" smtClean="0"/>
              <a:t>Аннотация: Сегодня для того, чтобы сделать свой бизнес преуспевающим, недостаточно иметь только светлую голову, интуицию и везение. Современный бизнес многокомпонентная  система.  Книга адресована тем, кто не собирается останавливаться на достигнутом и предпочитает использовать передовые методы ведения бизнеса и управления персоналом.</a:t>
            </a:r>
          </a:p>
          <a:p>
            <a:r>
              <a:rPr lang="ru-RU" sz="1800" dirty="0" smtClean="0"/>
              <a:t> Экземпляры: всего:1 - №3(1).</a:t>
            </a:r>
          </a:p>
          <a:p>
            <a:r>
              <a:rPr lang="ru-RU" sz="1800" dirty="0" smtClean="0"/>
              <a:t> </a:t>
            </a:r>
          </a:p>
          <a:p>
            <a:r>
              <a:rPr lang="ru-RU" dirty="0" smtClean="0"/>
              <a:t> </a:t>
            </a:r>
          </a:p>
          <a:p>
            <a:pPr>
              <a:buNone/>
            </a:pPr>
            <a:endParaRPr lang="ru-RU" dirty="0"/>
          </a:p>
        </p:txBody>
      </p:sp>
      <p:pic>
        <p:nvPicPr>
          <p:cNvPr id="9217" name="Picture 1" descr="C:\Users\bibl2\Desktop\1.jpg"/>
          <p:cNvPicPr>
            <a:picLocks noChangeAspect="1" noChangeArrowheads="1"/>
          </p:cNvPicPr>
          <p:nvPr/>
        </p:nvPicPr>
        <p:blipFill>
          <a:blip r:embed="rId2" cstate="print"/>
          <a:srcRect/>
          <a:stretch>
            <a:fillRect/>
          </a:stretch>
        </p:blipFill>
        <p:spPr bwMode="auto">
          <a:xfrm>
            <a:off x="1043608" y="1340768"/>
            <a:ext cx="2880320" cy="345638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772816"/>
            <a:ext cx="2304256" cy="2232248"/>
          </a:xfrm>
        </p:spPr>
        <p:txBody>
          <a:bodyPr/>
          <a:lstStyle/>
          <a:p>
            <a:endParaRPr lang="ru-RU" dirty="0"/>
          </a:p>
        </p:txBody>
      </p:sp>
      <p:sp>
        <p:nvSpPr>
          <p:cNvPr id="3" name="Содержимое 2"/>
          <p:cNvSpPr>
            <a:spLocks noGrp="1"/>
          </p:cNvSpPr>
          <p:nvPr>
            <p:ph idx="1"/>
          </p:nvPr>
        </p:nvSpPr>
        <p:spPr>
          <a:xfrm>
            <a:off x="4211960" y="332656"/>
            <a:ext cx="4474840" cy="5976704"/>
          </a:xfrm>
        </p:spPr>
        <p:txBody>
          <a:bodyPr>
            <a:normAutofit fontScale="92500" lnSpcReduction="10000"/>
          </a:bodyPr>
          <a:lstStyle/>
          <a:p>
            <a:r>
              <a:rPr lang="ru-RU" sz="1900" dirty="0" smtClean="0"/>
              <a:t>65.290-2</a:t>
            </a:r>
          </a:p>
          <a:p>
            <a:r>
              <a:rPr lang="ru-RU" sz="1900" dirty="0" smtClean="0"/>
              <a:t>Д46</a:t>
            </a:r>
          </a:p>
          <a:p>
            <a:r>
              <a:rPr lang="ru-RU" sz="1900" dirty="0" smtClean="0"/>
              <a:t> </a:t>
            </a:r>
          </a:p>
          <a:p>
            <a:r>
              <a:rPr lang="ru-RU" sz="1900" dirty="0" smtClean="0"/>
              <a:t>Дип. С </a:t>
            </a:r>
          </a:p>
          <a:p>
            <a:r>
              <a:rPr lang="ru-RU" sz="1900" dirty="0" smtClean="0"/>
              <a:t>Верный путь к  успеху : 1600 советов менеджерам/ пер. с ан. / С Дип., В.Л. </a:t>
            </a:r>
            <a:r>
              <a:rPr lang="ru-RU" sz="1900" dirty="0" err="1" smtClean="0"/>
              <a:t>Сесмен</a:t>
            </a:r>
            <a:r>
              <a:rPr lang="ru-RU" sz="1900" dirty="0" smtClean="0"/>
              <a:t>. - М. : АСТ, 1995. - 384 с.</a:t>
            </a:r>
          </a:p>
          <a:p>
            <a:r>
              <a:rPr lang="ru-RU" sz="1900" dirty="0" smtClean="0"/>
              <a:t>Аннотация: Идеи этой книги универсальны, их можно применять независимо от вашей должности, типа организации, где вы работаете, ее функциональных особенностей. Вы должны уметь общаться, планировать, решать проблемы, интервьюировать людей, управлять временем, разрешать разногласия, выполнять работу качественно, научиться управлять собой и управлять другими.</a:t>
            </a:r>
          </a:p>
          <a:p>
            <a:r>
              <a:rPr lang="ru-RU" sz="1900" dirty="0" smtClean="0"/>
              <a:t> Экземпляры: всего:1 - ЧЗ №2(1).</a:t>
            </a:r>
          </a:p>
          <a:p>
            <a:r>
              <a:rPr lang="ru-RU" sz="1900" dirty="0" smtClean="0"/>
              <a:t> </a:t>
            </a:r>
          </a:p>
          <a:p>
            <a:r>
              <a:rPr lang="ru-RU" sz="1900" dirty="0" smtClean="0"/>
              <a:t> </a:t>
            </a:r>
          </a:p>
          <a:p>
            <a:endParaRPr lang="ru-RU" dirty="0"/>
          </a:p>
        </p:txBody>
      </p:sp>
      <p:pic>
        <p:nvPicPr>
          <p:cNvPr id="28674" name="Picture 2" descr="C:\Users\bibl2\Desktop\1.jpg"/>
          <p:cNvPicPr>
            <a:picLocks noChangeAspect="1" noChangeArrowheads="1"/>
          </p:cNvPicPr>
          <p:nvPr/>
        </p:nvPicPr>
        <p:blipFill>
          <a:blip r:embed="rId2" cstate="print"/>
          <a:srcRect/>
          <a:stretch>
            <a:fillRect/>
          </a:stretch>
        </p:blipFill>
        <p:spPr bwMode="auto">
          <a:xfrm>
            <a:off x="1187624" y="980728"/>
            <a:ext cx="2304256" cy="374441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556792"/>
            <a:ext cx="2160240" cy="2232248"/>
          </a:xfrm>
        </p:spPr>
        <p:txBody>
          <a:bodyPr/>
          <a:lstStyle/>
          <a:p>
            <a:endParaRPr lang="ru-RU" dirty="0"/>
          </a:p>
        </p:txBody>
      </p:sp>
      <p:sp>
        <p:nvSpPr>
          <p:cNvPr id="3" name="Содержимое 2"/>
          <p:cNvSpPr>
            <a:spLocks noGrp="1"/>
          </p:cNvSpPr>
          <p:nvPr>
            <p:ph idx="1"/>
          </p:nvPr>
        </p:nvSpPr>
        <p:spPr>
          <a:xfrm>
            <a:off x="4644008" y="332656"/>
            <a:ext cx="4042792" cy="5976704"/>
          </a:xfrm>
        </p:spPr>
        <p:txBody>
          <a:bodyPr>
            <a:normAutofit fontScale="25000" lnSpcReduction="20000"/>
          </a:bodyPr>
          <a:lstStyle/>
          <a:p>
            <a:r>
              <a:rPr lang="ru-RU" sz="7200" dirty="0" smtClean="0"/>
              <a:t>88.4я73</a:t>
            </a:r>
          </a:p>
          <a:p>
            <a:r>
              <a:rPr lang="ru-RU" sz="7200" dirty="0" smtClean="0"/>
              <a:t>З-91</a:t>
            </a:r>
          </a:p>
          <a:p>
            <a:r>
              <a:rPr lang="ru-RU" sz="7200" dirty="0" smtClean="0"/>
              <a:t>Зуб  А. Т. </a:t>
            </a:r>
          </a:p>
          <a:p>
            <a:r>
              <a:rPr lang="ru-RU" sz="7200" dirty="0" smtClean="0"/>
              <a:t>Психология управления : учебник и практикум для экономического </a:t>
            </a:r>
            <a:r>
              <a:rPr lang="ru-RU" sz="7200" dirty="0" err="1" smtClean="0"/>
              <a:t>бакалавриата</a:t>
            </a:r>
            <a:r>
              <a:rPr lang="ru-RU" sz="7200" dirty="0" smtClean="0"/>
              <a:t>.; допущено УМО высшего образования / А. Т. Зуб. - 2-е изд., </a:t>
            </a:r>
            <a:r>
              <a:rPr lang="ru-RU" sz="7200" dirty="0" err="1" smtClean="0"/>
              <a:t>испр</a:t>
            </a:r>
            <a:r>
              <a:rPr lang="ru-RU" sz="7200" dirty="0" smtClean="0"/>
              <a:t>. и доп. - М. : </a:t>
            </a:r>
            <a:r>
              <a:rPr lang="ru-RU" sz="7200" dirty="0" err="1" smtClean="0"/>
              <a:t>Юрайт</a:t>
            </a:r>
            <a:r>
              <a:rPr lang="ru-RU" sz="7200" dirty="0" smtClean="0"/>
              <a:t>, 2014. - 372 с. - (Серия: Бакалавр. Академический курс)</a:t>
            </a:r>
          </a:p>
          <a:p>
            <a:r>
              <a:rPr lang="ru-RU" sz="7200" dirty="0" smtClean="0"/>
              <a:t>Аннотация: Рассматриваются основы психологических знаний применительно к управлению организациями, анализируются различные психологические концепции, теории и модели, призванные повысить эффективность управления организациями, приводится обширный эмпирический материал.</a:t>
            </a:r>
          </a:p>
          <a:p>
            <a:r>
              <a:rPr lang="ru-RU" sz="7200" dirty="0" smtClean="0"/>
              <a:t> Экземпляры: всего:25 - №3(25)</a:t>
            </a:r>
          </a:p>
          <a:p>
            <a:endParaRPr lang="ru-RU" sz="7200" dirty="0" smtClean="0"/>
          </a:p>
          <a:p>
            <a:r>
              <a:rPr lang="ru-RU" sz="7200" dirty="0" smtClean="0"/>
              <a:t> </a:t>
            </a:r>
          </a:p>
          <a:p>
            <a:r>
              <a:rPr lang="ru-RU" sz="7200" dirty="0" smtClean="0"/>
              <a:t> </a:t>
            </a:r>
          </a:p>
          <a:p>
            <a:pPr>
              <a:buNone/>
            </a:pPr>
            <a:endParaRPr lang="ru-RU" dirty="0"/>
          </a:p>
        </p:txBody>
      </p:sp>
      <p:pic>
        <p:nvPicPr>
          <p:cNvPr id="8193" name="Picture 1" descr="C:\Users\bibl2\Desktop\1.jpg"/>
          <p:cNvPicPr>
            <a:picLocks noChangeAspect="1" noChangeArrowheads="1"/>
          </p:cNvPicPr>
          <p:nvPr/>
        </p:nvPicPr>
        <p:blipFill>
          <a:blip r:embed="rId2" cstate="print"/>
          <a:srcRect/>
          <a:stretch>
            <a:fillRect/>
          </a:stretch>
        </p:blipFill>
        <p:spPr bwMode="auto">
          <a:xfrm>
            <a:off x="899592" y="1196752"/>
            <a:ext cx="2376264" cy="424847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614</TotalTime>
  <Words>2903</Words>
  <Application>Microsoft Office PowerPoint</Application>
  <PresentationFormat>Экран (4:3)</PresentationFormat>
  <Paragraphs>314</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Апекс</vt:lpstr>
      <vt:lpstr>Уважаемые читатели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bibl2</cp:lastModifiedBy>
  <cp:revision>102</cp:revision>
  <dcterms:modified xsi:type="dcterms:W3CDTF">2020-03-12T03:31:49Z</dcterms:modified>
</cp:coreProperties>
</file>